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71" r:id="rId4"/>
    <p:sldId id="258" r:id="rId5"/>
    <p:sldId id="260" r:id="rId6"/>
    <p:sldId id="261" r:id="rId7"/>
    <p:sldId id="262" r:id="rId8"/>
    <p:sldId id="259" r:id="rId9"/>
    <p:sldId id="263" r:id="rId10"/>
    <p:sldId id="264" r:id="rId11"/>
    <p:sldId id="265" r:id="rId12"/>
    <p:sldId id="266" r:id="rId13"/>
    <p:sldId id="267" r:id="rId14"/>
    <p:sldId id="268" r:id="rId15"/>
    <p:sldId id="277" r:id="rId16"/>
    <p:sldId id="270" r:id="rId17"/>
    <p:sldId id="269"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85848" autoAdjust="0"/>
  </p:normalViewPr>
  <p:slideViewPr>
    <p:cSldViewPr>
      <p:cViewPr varScale="1">
        <p:scale>
          <a:sx n="69" d="100"/>
          <a:sy n="69" d="100"/>
        </p:scale>
        <p:origin x="-108" y="-270"/>
      </p:cViewPr>
      <p:guideLst>
        <p:guide orient="horz" pos="2160"/>
        <p:guide pos="2880"/>
      </p:guideLst>
    </p:cSldViewPr>
  </p:slideViewPr>
  <p:notesTextViewPr>
    <p:cViewPr>
      <p:scale>
        <a:sx n="1" d="1"/>
        <a:sy n="1" d="1"/>
      </p:scale>
      <p:origin x="0" y="0"/>
    </p:cViewPr>
  </p:notesTextViewPr>
  <p:sorterViewPr>
    <p:cViewPr>
      <p:scale>
        <a:sx n="100" d="100"/>
        <a:sy n="100" d="100"/>
      </p:scale>
      <p:origin x="0" y="484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DD59DB-CADB-4666-97EF-230D3B39155A}" type="datetimeFigureOut">
              <a:rPr lang="en-US" smtClean="0"/>
              <a:t>4/2/2012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F0BBB5-B90C-4B0F-8048-7D4F4B4CC8BA}" type="slidenum">
              <a:rPr lang="en-US" smtClean="0"/>
              <a:t>‹#›</a:t>
            </a:fld>
            <a:endParaRPr lang="en-US"/>
          </a:p>
        </p:txBody>
      </p:sp>
    </p:spTree>
    <p:extLst>
      <p:ext uri="{BB962C8B-B14F-4D97-AF65-F5344CB8AC3E}">
        <p14:creationId xmlns:p14="http://schemas.microsoft.com/office/powerpoint/2010/main" val="144914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action of change in the Universe comes through forces.  Understanding forces can help you know how the Universe works.</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a:t>
            </a:fld>
            <a:endParaRPr lang="en-US"/>
          </a:p>
        </p:txBody>
      </p:sp>
    </p:spTree>
    <p:extLst>
      <p:ext uri="{BB962C8B-B14F-4D97-AF65-F5344CB8AC3E}">
        <p14:creationId xmlns:p14="http://schemas.microsoft.com/office/powerpoint/2010/main" val="3033283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Newton described the acceleration</a:t>
            </a:r>
            <a:r>
              <a:rPr lang="en-US" baseline="0" dirty="0" smtClean="0"/>
              <a:t> or change in motion of an object as being directly dependent on how hard you pushed it.  He also said that the acceleration would be inversely proportional to the mass of the object.  This means the bigger it is, the less it will accelerate.</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10</a:t>
            </a:fld>
            <a:endParaRPr lang="en-US"/>
          </a:p>
        </p:txBody>
      </p:sp>
    </p:spTree>
    <p:extLst>
      <p:ext uri="{BB962C8B-B14F-4D97-AF65-F5344CB8AC3E}">
        <p14:creationId xmlns:p14="http://schemas.microsoft.com/office/powerpoint/2010/main" val="35169677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Combine these two and you get…  force equals mass times acceleration, F = ma</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11</a:t>
            </a:fld>
            <a:endParaRPr lang="en-US"/>
          </a:p>
        </p:txBody>
      </p:sp>
    </p:spTree>
    <p:extLst>
      <p:ext uri="{BB962C8B-B14F-4D97-AF65-F5344CB8AC3E}">
        <p14:creationId xmlns:p14="http://schemas.microsoft.com/office/powerpoint/2010/main" val="1476777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3</a:t>
            </a:r>
            <a:r>
              <a:rPr lang="en-US" baseline="30000" dirty="0" smtClean="0"/>
              <a:t>rd</a:t>
            </a:r>
            <a:r>
              <a:rPr lang="en-US" dirty="0" smtClean="0"/>
              <a:t> law can be used to explain</a:t>
            </a:r>
            <a:r>
              <a:rPr lang="en-US" baseline="0" dirty="0" smtClean="0"/>
              <a:t> how rockets work.</a:t>
            </a:r>
          </a:p>
        </p:txBody>
      </p:sp>
      <p:sp>
        <p:nvSpPr>
          <p:cNvPr id="4" name="Slide Number Placeholder 3"/>
          <p:cNvSpPr>
            <a:spLocks noGrp="1"/>
          </p:cNvSpPr>
          <p:nvPr>
            <p:ph type="sldNum" sz="quarter" idx="10"/>
          </p:nvPr>
        </p:nvSpPr>
        <p:spPr/>
        <p:txBody>
          <a:bodyPr/>
          <a:lstStyle/>
          <a:p>
            <a:fld id="{F9F0BBB5-B90C-4B0F-8048-7D4F4B4CC8BA}" type="slidenum">
              <a:rPr lang="en-US" smtClean="0"/>
              <a:t>12</a:t>
            </a:fld>
            <a:endParaRPr lang="en-US"/>
          </a:p>
        </p:txBody>
      </p:sp>
    </p:spTree>
    <p:extLst>
      <p:ext uri="{BB962C8B-B14F-4D97-AF65-F5344CB8AC3E}">
        <p14:creationId xmlns:p14="http://schemas.microsoft.com/office/powerpoint/2010/main" val="2163823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the third law in words.</a:t>
            </a:r>
            <a:r>
              <a:rPr lang="en-US" baseline="0" dirty="0" smtClean="0"/>
              <a:t>  It can also be stated that it is impossible to touch something without being touched yourself.</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13</a:t>
            </a:fld>
            <a:endParaRPr lang="en-US"/>
          </a:p>
        </p:txBody>
      </p:sp>
    </p:spTree>
    <p:extLst>
      <p:ext uri="{BB962C8B-B14F-4D97-AF65-F5344CB8AC3E}">
        <p14:creationId xmlns:p14="http://schemas.microsoft.com/office/powerpoint/2010/main" val="2554994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how does a rocket work?  The chemical reaction and design of the rocket</a:t>
            </a:r>
            <a:r>
              <a:rPr lang="en-US" baseline="0" dirty="0" smtClean="0"/>
              <a:t> force gases at high speed to be pushed out of the rocket.  This push results in an equal and opposite reaction – the rocket goes upward.</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14</a:t>
            </a:fld>
            <a:endParaRPr lang="en-US"/>
          </a:p>
        </p:txBody>
      </p:sp>
    </p:spTree>
    <p:extLst>
      <p:ext uri="{BB962C8B-B14F-4D97-AF65-F5344CB8AC3E}">
        <p14:creationId xmlns:p14="http://schemas.microsoft.com/office/powerpoint/2010/main" val="3725813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Imagine that you jump off of a step and you are in mid-air.  There is a force on you and you would know this because you are being accelerated downward due to the downward</a:t>
            </a:r>
            <a:r>
              <a:rPr lang="en-US" baseline="0" dirty="0" smtClean="0"/>
              <a:t> force of gravity.  If this is the action, what is the reaction?  </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16</a:t>
            </a:fld>
            <a:endParaRPr lang="en-US"/>
          </a:p>
        </p:txBody>
      </p:sp>
    </p:spTree>
    <p:extLst>
      <p:ext uri="{BB962C8B-B14F-4D97-AF65-F5344CB8AC3E}">
        <p14:creationId xmlns:p14="http://schemas.microsoft.com/office/powerpoint/2010/main" val="2232293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reaction is that you pull up on the Earth with the same force that you are pulled down.  So, why</a:t>
            </a:r>
            <a:r>
              <a:rPr lang="en-US" baseline="0" dirty="0" smtClean="0"/>
              <a:t> doe the Earth not come up to meet you halfway whenever you fall?  The 3</a:t>
            </a:r>
            <a:r>
              <a:rPr lang="en-US" baseline="30000" dirty="0" smtClean="0"/>
              <a:t>rd</a:t>
            </a:r>
            <a:r>
              <a:rPr lang="en-US" baseline="0" dirty="0" smtClean="0"/>
              <a:t> law says that the force is equal, but not the acceleration.  Force is the product of mass times acceleration.  Since the earth is so big, it can have a really </a:t>
            </a:r>
            <a:r>
              <a:rPr lang="en-US" baseline="0" dirty="0" err="1" smtClean="0"/>
              <a:t>really</a:t>
            </a:r>
            <a:r>
              <a:rPr lang="en-US" baseline="0" dirty="0" smtClean="0"/>
              <a:t> small </a:t>
            </a:r>
            <a:r>
              <a:rPr lang="en-US" baseline="0" dirty="0" err="1" smtClean="0"/>
              <a:t>accelertion</a:t>
            </a:r>
            <a:r>
              <a:rPr lang="en-US" baseline="0" dirty="0" smtClean="0"/>
              <a:t> that is not measurable.  But it does happen!</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17</a:t>
            </a:fld>
            <a:endParaRPr lang="en-US"/>
          </a:p>
        </p:txBody>
      </p:sp>
    </p:spTree>
    <p:extLst>
      <p:ext uri="{BB962C8B-B14F-4D97-AF65-F5344CB8AC3E}">
        <p14:creationId xmlns:p14="http://schemas.microsoft.com/office/powerpoint/2010/main" val="3019030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why do things get pushed or pulled?  There are 4 known reasons for pushes or pulls.  The weakest force in the Universe</a:t>
            </a:r>
            <a:r>
              <a:rPr lang="en-US" baseline="0" dirty="0" smtClean="0"/>
              <a:t> is gravity.  Gravity is the force between all objects of mass, big and small.  You are attracted to this computer monitor as well as to the Earth and the planet Mars.</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18</a:t>
            </a:fld>
            <a:endParaRPr lang="en-US"/>
          </a:p>
        </p:txBody>
      </p:sp>
    </p:spTree>
    <p:extLst>
      <p:ext uri="{BB962C8B-B14F-4D97-AF65-F5344CB8AC3E}">
        <p14:creationId xmlns:p14="http://schemas.microsoft.com/office/powerpoint/2010/main" val="1874307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19</a:t>
            </a:fld>
            <a:endParaRPr lang="en-US"/>
          </a:p>
        </p:txBody>
      </p:sp>
    </p:spTree>
    <p:extLst>
      <p:ext uri="{BB962C8B-B14F-4D97-AF65-F5344CB8AC3E}">
        <p14:creationId xmlns:p14="http://schemas.microsoft.com/office/powerpoint/2010/main" val="3297441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brings up the question:  What is a force?</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2</a:t>
            </a:fld>
            <a:endParaRPr lang="en-US"/>
          </a:p>
        </p:txBody>
      </p:sp>
    </p:spTree>
    <p:extLst>
      <p:ext uri="{BB962C8B-B14F-4D97-AF65-F5344CB8AC3E}">
        <p14:creationId xmlns:p14="http://schemas.microsoft.com/office/powerpoint/2010/main" val="1829841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easy answer is that a force is a push or a pull.  Another questions would be what causes a push or pull, and that will be addressed at the end of this podcast.</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3</a:t>
            </a:fld>
            <a:endParaRPr lang="en-US"/>
          </a:p>
        </p:txBody>
      </p:sp>
    </p:spTree>
    <p:extLst>
      <p:ext uri="{BB962C8B-B14F-4D97-AF65-F5344CB8AC3E}">
        <p14:creationId xmlns:p14="http://schemas.microsoft.com/office/powerpoint/2010/main" val="2015476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Much</a:t>
            </a:r>
            <a:r>
              <a:rPr lang="en-US" baseline="0" dirty="0" smtClean="0"/>
              <a:t> of what we know about the universe comes from the work of Isaac Newton.</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4</a:t>
            </a:fld>
            <a:endParaRPr lang="en-US"/>
          </a:p>
        </p:txBody>
      </p:sp>
    </p:spTree>
    <p:extLst>
      <p:ext uri="{BB962C8B-B14F-4D97-AF65-F5344CB8AC3E}">
        <p14:creationId xmlns:p14="http://schemas.microsoft.com/office/powerpoint/2010/main" val="710072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Newton</a:t>
            </a:r>
            <a:r>
              <a:rPr lang="en-US" baseline="0" dirty="0" smtClean="0"/>
              <a:t> wanted to explain why the Moon went around the Earth.  To do this, Newton came up with the three laws of motion.  He needed a new kind of math to explain motion, so he invented calculus.  This led to the mathematical rules that explain how gravity works everywhere in the Universe.  He also invented the reflecting telescope.</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5</a:t>
            </a:fld>
            <a:endParaRPr lang="en-US"/>
          </a:p>
        </p:txBody>
      </p:sp>
    </p:spTree>
    <p:extLst>
      <p:ext uri="{BB962C8B-B14F-4D97-AF65-F5344CB8AC3E}">
        <p14:creationId xmlns:p14="http://schemas.microsoft.com/office/powerpoint/2010/main" val="322700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Oh, and he did all of these things</a:t>
            </a:r>
            <a:r>
              <a:rPr lang="en-US" baseline="0" dirty="0" smtClean="0"/>
              <a:t> in about a year.  </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6</a:t>
            </a:fld>
            <a:endParaRPr lang="en-US"/>
          </a:p>
        </p:txBody>
      </p:sp>
    </p:spTree>
    <p:extLst>
      <p:ext uri="{BB962C8B-B14F-4D97-AF65-F5344CB8AC3E}">
        <p14:creationId xmlns:p14="http://schemas.microsoft.com/office/powerpoint/2010/main" val="621967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1</a:t>
            </a:r>
            <a:r>
              <a:rPr lang="en-US" baseline="30000" dirty="0" smtClean="0"/>
              <a:t>st</a:t>
            </a:r>
            <a:r>
              <a:rPr lang="en-US" dirty="0" smtClean="0"/>
              <a:t> law of motion is sometimes called the law of inertia.</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7</a:t>
            </a:fld>
            <a:endParaRPr lang="en-US"/>
          </a:p>
        </p:txBody>
      </p:sp>
    </p:spTree>
    <p:extLst>
      <p:ext uri="{BB962C8B-B14F-4D97-AF65-F5344CB8AC3E}">
        <p14:creationId xmlns:p14="http://schemas.microsoft.com/office/powerpoint/2010/main" val="2914098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way to</a:t>
            </a:r>
            <a:r>
              <a:rPr lang="en-US" baseline="0" dirty="0" smtClean="0"/>
              <a:t> describe this law is to say that everything in the universe likes to keep doing what it is doing.  Inertia is the measure of how much an object resists changes to its motion.</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8</a:t>
            </a:fld>
            <a:endParaRPr lang="en-US"/>
          </a:p>
        </p:txBody>
      </p:sp>
    </p:spTree>
    <p:extLst>
      <p:ext uri="{BB962C8B-B14F-4D97-AF65-F5344CB8AC3E}">
        <p14:creationId xmlns:p14="http://schemas.microsoft.com/office/powerpoint/2010/main" val="1365948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second law of motion can be most</a:t>
            </a:r>
            <a:r>
              <a:rPr lang="en-US" baseline="0" dirty="0" smtClean="0"/>
              <a:t> easily explained or even remembered with a famous mathematical equation.</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9</a:t>
            </a:fld>
            <a:endParaRPr lang="en-US"/>
          </a:p>
        </p:txBody>
      </p:sp>
    </p:spTree>
    <p:extLst>
      <p:ext uri="{BB962C8B-B14F-4D97-AF65-F5344CB8AC3E}">
        <p14:creationId xmlns:p14="http://schemas.microsoft.com/office/powerpoint/2010/main" val="2712914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123194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473107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685202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130493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1C50C8-8118-40E8-BC39-3A955D193CDC}" type="datetimeFigureOut">
              <a:rPr lang="en-US" smtClean="0"/>
              <a:t>4/2/2012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4070514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1C50C8-8118-40E8-BC39-3A955D193CDC}" type="datetimeFigureOut">
              <a:rPr lang="en-US" smtClean="0"/>
              <a:t>4/2/2012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252036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1C50C8-8118-40E8-BC39-3A955D193CDC}" type="datetimeFigureOut">
              <a:rPr lang="en-US" smtClean="0"/>
              <a:t>4/2/2012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912499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1C50C8-8118-40E8-BC39-3A955D193CDC}" type="datetimeFigureOut">
              <a:rPr lang="en-US" smtClean="0"/>
              <a:t>4/2/2012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751838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1C50C8-8118-40E8-BC39-3A955D193CDC}" type="datetimeFigureOut">
              <a:rPr lang="en-US" smtClean="0"/>
              <a:t>4/2/2012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757359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1C50C8-8118-40E8-BC39-3A955D193CDC}" type="datetimeFigureOut">
              <a:rPr lang="en-US" smtClean="0"/>
              <a:t>4/2/2012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5077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1C50C8-8118-40E8-BC39-3A955D193CDC}" type="datetimeFigureOut">
              <a:rPr lang="en-US" smtClean="0"/>
              <a:t>4/2/2012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185846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1C50C8-8118-40E8-BC39-3A955D193CDC}" type="datetimeFigureOut">
              <a:rPr lang="en-US" smtClean="0"/>
              <a:t>4/2/2012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BF6C75-25B5-4AAF-A5D0-E3930CD92F62}" type="slidenum">
              <a:rPr lang="en-US" smtClean="0"/>
              <a:t>‹#›</a:t>
            </a:fld>
            <a:endParaRPr lang="en-US"/>
          </a:p>
        </p:txBody>
      </p:sp>
    </p:spTree>
    <p:extLst>
      <p:ext uri="{BB962C8B-B14F-4D97-AF65-F5344CB8AC3E}">
        <p14:creationId xmlns:p14="http://schemas.microsoft.com/office/powerpoint/2010/main" val="1018732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image" Target="../media/image3.jpeg"/><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wma"/><Relationship Id="rId1" Type="http://schemas.microsoft.com/office/2007/relationships/media" Target="../media/media13.wma"/><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wma"/><Relationship Id="rId1" Type="http://schemas.microsoft.com/office/2007/relationships/media" Target="../media/media14.wm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5.wmv"/><Relationship Id="rId1" Type="http://schemas.microsoft.com/office/2007/relationships/media" Target="../media/media15.wmv"/><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wma"/><Relationship Id="rId1" Type="http://schemas.microsoft.com/office/2007/relationships/media" Target="../media/media16.wm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wma"/><Relationship Id="rId1" Type="http://schemas.microsoft.com/office/2007/relationships/media" Target="../media/media17.wma"/><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8.wma"/><Relationship Id="rId1" Type="http://schemas.microsoft.com/office/2007/relationships/media" Target="../media/media18.wma"/><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wma"/><Relationship Id="rId1" Type="http://schemas.microsoft.com/office/2007/relationships/media" Target="../media/media19.wma"/><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0.wma"/><Relationship Id="rId1" Type="http://schemas.microsoft.com/office/2007/relationships/media" Target="../media/media20.wma"/><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1.wma"/><Relationship Id="rId1" Type="http://schemas.microsoft.com/office/2007/relationships/media" Target="../media/media21.wm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ma"/><Relationship Id="rId1" Type="http://schemas.microsoft.com/office/2007/relationships/media" Target="../media/media4.wma"/><Relationship Id="rId6" Type="http://schemas.openxmlformats.org/officeDocument/2006/relationships/image" Target="../media/image1.png"/><Relationship Id="rId5" Type="http://schemas.openxmlformats.org/officeDocument/2006/relationships/image" Target="../media/image2.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wma"/><Relationship Id="rId1" Type="http://schemas.microsoft.com/office/2007/relationships/media" Target="../media/media5.wma"/><Relationship Id="rId6" Type="http://schemas.openxmlformats.org/officeDocument/2006/relationships/image" Target="../media/image1.png"/><Relationship Id="rId5" Type="http://schemas.openxmlformats.org/officeDocument/2006/relationships/image" Target="../media/image2.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ma"/><Relationship Id="rId1" Type="http://schemas.microsoft.com/office/2007/relationships/media" Target="../media/media6.wma"/><Relationship Id="rId6" Type="http://schemas.openxmlformats.org/officeDocument/2006/relationships/image" Target="../media/image1.png"/><Relationship Id="rId5" Type="http://schemas.openxmlformats.org/officeDocument/2006/relationships/image" Target="../media/image2.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wma"/><Relationship Id="rId1" Type="http://schemas.microsoft.com/office/2007/relationships/media" Target="../media/media7.wm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wma"/><Relationship Id="rId1" Type="http://schemas.microsoft.com/office/2007/relationships/media" Target="../media/media8.wm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wma"/><Relationship Id="rId1" Type="http://schemas.microsoft.com/office/2007/relationships/media" Target="../media/media9.wm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209800"/>
            <a:ext cx="7772400" cy="1470025"/>
          </a:xfrm>
        </p:spPr>
        <p:txBody>
          <a:bodyPr/>
          <a:lstStyle/>
          <a:p>
            <a:r>
              <a:rPr lang="en-US" dirty="0" smtClean="0">
                <a:solidFill>
                  <a:schemeClr val="accent1">
                    <a:lumMod val="60000"/>
                    <a:lumOff val="40000"/>
                  </a:schemeClr>
                </a:solidFill>
              </a:rPr>
              <a:t>Forces in the Universe</a:t>
            </a:r>
            <a:endParaRPr lang="en-US" dirty="0">
              <a:solidFill>
                <a:schemeClr val="accent1">
                  <a:lumMod val="60000"/>
                  <a:lumOff val="40000"/>
                </a:schemeClr>
              </a:solidFill>
            </a:endParaRPr>
          </a:p>
        </p:txBody>
      </p:sp>
      <p:pic>
        <p:nvPicPr>
          <p:cNvPr id="3" name="slide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2400" y="152400"/>
            <a:ext cx="609600" cy="609600"/>
          </a:xfrm>
          <a:prstGeom prst="rect">
            <a:avLst/>
          </a:prstGeom>
        </p:spPr>
      </p:pic>
    </p:spTree>
    <p:extLst>
      <p:ext uri="{BB962C8B-B14F-4D97-AF65-F5344CB8AC3E}">
        <p14:creationId xmlns:p14="http://schemas.microsoft.com/office/powerpoint/2010/main" val="52036498"/>
      </p:ext>
    </p:extLst>
  </p:cSld>
  <p:clrMapOvr>
    <a:masterClrMapping/>
  </p:clrMapOvr>
  <mc:AlternateContent xmlns:mc="http://schemas.openxmlformats.org/markup-compatibility/2006">
    <mc:Choice xmlns:p14="http://schemas.microsoft.com/office/powerpoint/2010/main" Requires="p14">
      <p:transition spd="slow" p14:dur="2000" advTm="17462"/>
    </mc:Choice>
    <mc:Fallback>
      <p:transition spd="slow" advTm="17462"/>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3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3127" objId="3"/>
        <p14:stopEvt time="15861"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ctrTitle"/>
              </p:nvPr>
            </p:nvSpPr>
            <p:spPr>
              <a:xfrm>
                <a:off x="838200" y="1600200"/>
                <a:ext cx="7772400" cy="4800600"/>
              </a:xfrm>
            </p:spPr>
            <p:txBody>
              <a:bodyPr>
                <a:normAutofit/>
              </a:bodyPr>
              <a:lstStyle/>
              <a:p>
                <a:pPr/>
                <a:r>
                  <a:rPr lang="en-US" dirty="0" smtClean="0">
                    <a:solidFill>
                      <a:schemeClr val="accent1">
                        <a:lumMod val="60000"/>
                        <a:lumOff val="40000"/>
                      </a:schemeClr>
                    </a:solidFill>
                  </a:rPr>
                  <a:t>2</a:t>
                </a:r>
                <a:r>
                  <a:rPr lang="en-US" baseline="30000" dirty="0" smtClean="0">
                    <a:solidFill>
                      <a:schemeClr val="accent1">
                        <a:lumMod val="60000"/>
                        <a:lumOff val="40000"/>
                      </a:schemeClr>
                    </a:solidFill>
                  </a:rPr>
                  <a:t>nd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14:m>
                  <m:oMathPara xmlns:m="http://schemas.openxmlformats.org/officeDocument/2006/math">
                    <m:oMathParaPr>
                      <m:jc m:val="centerGroup"/>
                    </m:oMathParaPr>
                    <m:oMath xmlns:m="http://schemas.openxmlformats.org/officeDocument/2006/math">
                      <m:r>
                        <a:rPr lang="en-US" b="0" i="1" smtClean="0">
                          <a:solidFill>
                            <a:schemeClr val="accent1">
                              <a:lumMod val="60000"/>
                              <a:lumOff val="40000"/>
                            </a:schemeClr>
                          </a:solidFill>
                          <a:latin typeface="Cambria Math"/>
                        </a:rPr>
                        <m:t>𝑎</m:t>
                      </m:r>
                      <m:r>
                        <a:rPr lang="en-US" b="0" i="1" smtClean="0">
                          <a:solidFill>
                            <a:schemeClr val="accent1">
                              <a:lumMod val="60000"/>
                              <a:lumOff val="40000"/>
                            </a:schemeClr>
                          </a:solidFill>
                          <a:latin typeface="Cambria Math"/>
                          <a:ea typeface="Cambria Math"/>
                        </a:rPr>
                        <m:t>~</m:t>
                      </m:r>
                      <m:r>
                        <a:rPr lang="en-US" b="0" i="1" smtClean="0">
                          <a:solidFill>
                            <a:schemeClr val="accent1">
                              <a:lumMod val="60000"/>
                              <a:lumOff val="40000"/>
                            </a:schemeClr>
                          </a:solidFill>
                          <a:latin typeface="Cambria Math"/>
                          <a:ea typeface="Cambria Math"/>
                        </a:rPr>
                        <m:t>𝐹</m:t>
                      </m:r>
                    </m:oMath>
                    <m:oMath xmlns:m="http://schemas.openxmlformats.org/officeDocument/2006/math">
                      <m:r>
                        <a:rPr lang="en-US" b="0" i="1" smtClean="0">
                          <a:solidFill>
                            <a:schemeClr val="accent1">
                              <a:lumMod val="60000"/>
                              <a:lumOff val="40000"/>
                            </a:schemeClr>
                          </a:solidFill>
                          <a:latin typeface="Cambria Math"/>
                          <a:ea typeface="Cambria Math"/>
                        </a:rPr>
                        <m:t>𝑎</m:t>
                      </m:r>
                      <m:r>
                        <a:rPr lang="en-US" b="0" i="1" smtClean="0">
                          <a:solidFill>
                            <a:schemeClr val="accent1">
                              <a:lumMod val="60000"/>
                              <a:lumOff val="40000"/>
                            </a:schemeClr>
                          </a:solidFill>
                          <a:latin typeface="Cambria Math"/>
                          <a:ea typeface="Cambria Math"/>
                        </a:rPr>
                        <m:t>~</m:t>
                      </m:r>
                      <m:f>
                        <m:fPr>
                          <m:ctrlPr>
                            <a:rPr lang="en-US" b="0" i="1" smtClean="0">
                              <a:solidFill>
                                <a:schemeClr val="accent1">
                                  <a:lumMod val="60000"/>
                                  <a:lumOff val="40000"/>
                                </a:schemeClr>
                              </a:solidFill>
                              <a:latin typeface="Cambria Math"/>
                              <a:ea typeface="Cambria Math"/>
                            </a:rPr>
                          </m:ctrlPr>
                        </m:fPr>
                        <m:num>
                          <m:r>
                            <a:rPr lang="en-US" b="0" i="1" smtClean="0">
                              <a:solidFill>
                                <a:schemeClr val="accent1">
                                  <a:lumMod val="60000"/>
                                  <a:lumOff val="40000"/>
                                </a:schemeClr>
                              </a:solidFill>
                              <a:latin typeface="Cambria Math"/>
                              <a:ea typeface="Cambria Math"/>
                            </a:rPr>
                            <m:t>1</m:t>
                          </m:r>
                        </m:num>
                        <m:den>
                          <m:r>
                            <a:rPr lang="en-US" b="0" i="1" smtClean="0">
                              <a:solidFill>
                                <a:schemeClr val="accent1">
                                  <a:lumMod val="60000"/>
                                  <a:lumOff val="40000"/>
                                </a:schemeClr>
                              </a:solidFill>
                              <a:latin typeface="Cambria Math"/>
                              <a:ea typeface="Cambria Math"/>
                            </a:rPr>
                            <m:t>𝑚</m:t>
                          </m:r>
                        </m:den>
                      </m:f>
                    </m:oMath>
                  </m:oMathPara>
                </a14:m>
                <a:endParaRPr lang="en-US" dirty="0">
                  <a:solidFill>
                    <a:schemeClr val="accent2"/>
                  </a:solidFill>
                </a:endParaRPr>
              </a:p>
            </p:txBody>
          </p:sp>
        </mc:Choice>
        <mc:Fallback xmlns="">
          <p:sp>
            <p:nvSpPr>
              <p:cNvPr id="2" name="Title 1"/>
              <p:cNvSpPr>
                <a:spLocks noGrp="1" noRot="1" noChangeAspect="1" noMove="1" noResize="1" noEditPoints="1" noAdjustHandles="1" noChangeArrowheads="1" noChangeShapeType="1" noTextEdit="1"/>
              </p:cNvSpPr>
              <p:nvPr>
                <p:ph type="ctrTitle"/>
              </p:nvPr>
            </p:nvSpPr>
            <p:spPr>
              <a:xfrm>
                <a:off x="838200" y="1600200"/>
                <a:ext cx="7772400" cy="4800600"/>
              </a:xfrm>
              <a:blipFill rotWithShape="1">
                <a:blip r:embed="rId5"/>
                <a:stretch>
                  <a:fillRect/>
                </a:stretch>
              </a:blipFill>
            </p:spPr>
            <p:txBody>
              <a:bodyPr/>
              <a:lstStyle/>
              <a:p>
                <a:r>
                  <a:rPr lang="en-US">
                    <a:noFill/>
                  </a:rPr>
                  <a:t> </a:t>
                </a:r>
              </a:p>
            </p:txBody>
          </p:sp>
        </mc:Fallback>
      </mc:AlternateContent>
      <p:pic>
        <p:nvPicPr>
          <p:cNvPr id="3" name="slide1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8600" y="228600"/>
            <a:ext cx="609600" cy="609600"/>
          </a:xfrm>
          <a:prstGeom prst="rect">
            <a:avLst/>
          </a:prstGeom>
        </p:spPr>
      </p:pic>
    </p:spTree>
    <p:extLst>
      <p:ext uri="{BB962C8B-B14F-4D97-AF65-F5344CB8AC3E}">
        <p14:creationId xmlns:p14="http://schemas.microsoft.com/office/powerpoint/2010/main" val="2247675742"/>
      </p:ext>
    </p:extLst>
  </p:cSld>
  <p:clrMapOvr>
    <a:masterClrMapping/>
  </p:clrMapOvr>
  <mc:AlternateContent xmlns:mc="http://schemas.openxmlformats.org/markup-compatibility/2006">
    <mc:Choice xmlns:p14="http://schemas.microsoft.com/office/powerpoint/2010/main" Requires="p14">
      <p:transition spd="slow" p14:dur="2000" advTm="23337"/>
    </mc:Choice>
    <mc:Fallback>
      <p:transition spd="slow" advTm="23337"/>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6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342" objId="3"/>
        <p14:stopEvt time="22836" objId="3"/>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ctrTitle"/>
              </p:nvPr>
            </p:nvSpPr>
            <p:spPr>
              <a:xfrm>
                <a:off x="838200" y="1600200"/>
                <a:ext cx="7772400" cy="4038600"/>
              </a:xfrm>
            </p:spPr>
            <p:txBody>
              <a:bodyPr>
                <a:normAutofit/>
              </a:bodyPr>
              <a:lstStyle/>
              <a:p>
                <a:pPr/>
                <a:r>
                  <a:rPr lang="en-US" dirty="0" smtClean="0">
                    <a:solidFill>
                      <a:schemeClr val="accent1">
                        <a:lumMod val="60000"/>
                        <a:lumOff val="40000"/>
                      </a:schemeClr>
                    </a:solidFill>
                  </a:rPr>
                  <a:t>2</a:t>
                </a:r>
                <a:r>
                  <a:rPr lang="en-US" baseline="30000" dirty="0" smtClean="0">
                    <a:solidFill>
                      <a:schemeClr val="accent1">
                        <a:lumMod val="60000"/>
                        <a:lumOff val="40000"/>
                      </a:schemeClr>
                    </a:solidFill>
                  </a:rPr>
                  <a:t>nd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14:m>
                  <m:oMathPara xmlns:m="http://schemas.openxmlformats.org/officeDocument/2006/math">
                    <m:oMathParaPr>
                      <m:jc m:val="centerGroup"/>
                    </m:oMathParaPr>
                    <m:oMath xmlns:m="http://schemas.openxmlformats.org/officeDocument/2006/math">
                      <m:r>
                        <a:rPr lang="en-US" b="0" i="1" smtClean="0">
                          <a:solidFill>
                            <a:schemeClr val="accent1">
                              <a:lumMod val="60000"/>
                              <a:lumOff val="40000"/>
                            </a:schemeClr>
                          </a:solidFill>
                          <a:latin typeface="Cambria Math"/>
                        </a:rPr>
                        <m:t>𝐹</m:t>
                      </m:r>
                      <m:r>
                        <a:rPr lang="en-US" b="0" i="1" smtClean="0">
                          <a:solidFill>
                            <a:schemeClr val="accent1">
                              <a:lumMod val="60000"/>
                              <a:lumOff val="40000"/>
                            </a:schemeClr>
                          </a:solidFill>
                          <a:latin typeface="Cambria Math"/>
                        </a:rPr>
                        <m:t>=</m:t>
                      </m:r>
                      <m:r>
                        <a:rPr lang="en-US" b="0" i="1" smtClean="0">
                          <a:solidFill>
                            <a:schemeClr val="accent1">
                              <a:lumMod val="60000"/>
                              <a:lumOff val="40000"/>
                            </a:schemeClr>
                          </a:solidFill>
                          <a:latin typeface="Cambria Math"/>
                        </a:rPr>
                        <m:t>𝑚𝑎</m:t>
                      </m:r>
                    </m:oMath>
                  </m:oMathPara>
                </a14:m>
                <a:endParaRPr lang="en-US" dirty="0">
                  <a:solidFill>
                    <a:schemeClr val="accent2"/>
                  </a:solidFill>
                </a:endParaRPr>
              </a:p>
            </p:txBody>
          </p:sp>
        </mc:Choice>
        <mc:Fallback xmlns="">
          <p:sp>
            <p:nvSpPr>
              <p:cNvPr id="2" name="Title 1"/>
              <p:cNvSpPr>
                <a:spLocks noGrp="1" noRot="1" noChangeAspect="1" noMove="1" noResize="1" noEditPoints="1" noAdjustHandles="1" noChangeArrowheads="1" noChangeShapeType="1" noTextEdit="1"/>
              </p:cNvSpPr>
              <p:nvPr>
                <p:ph type="ctrTitle"/>
              </p:nvPr>
            </p:nvSpPr>
            <p:spPr>
              <a:xfrm>
                <a:off x="838200" y="1600200"/>
                <a:ext cx="7772400" cy="4038600"/>
              </a:xfrm>
              <a:blipFill rotWithShape="1">
                <a:blip r:embed="rId5"/>
                <a:stretch>
                  <a:fillRect/>
                </a:stretch>
              </a:blipFill>
            </p:spPr>
            <p:txBody>
              <a:bodyPr/>
              <a:lstStyle/>
              <a:p>
                <a:r>
                  <a:rPr lang="en-US">
                    <a:noFill/>
                  </a:rPr>
                  <a:t> </a:t>
                </a:r>
              </a:p>
            </p:txBody>
          </p:sp>
        </mc:Fallback>
      </mc:AlternateContent>
      <p:pic>
        <p:nvPicPr>
          <p:cNvPr id="3" name="slide1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2400" y="152400"/>
            <a:ext cx="609600" cy="609600"/>
          </a:xfrm>
          <a:prstGeom prst="rect">
            <a:avLst/>
          </a:prstGeom>
        </p:spPr>
      </p:pic>
    </p:spTree>
    <p:extLst>
      <p:ext uri="{BB962C8B-B14F-4D97-AF65-F5344CB8AC3E}">
        <p14:creationId xmlns:p14="http://schemas.microsoft.com/office/powerpoint/2010/main" val="828785355"/>
      </p:ext>
    </p:extLst>
  </p:cSld>
  <p:clrMapOvr>
    <a:masterClrMapping/>
  </p:clrMapOvr>
  <mc:AlternateContent xmlns:mc="http://schemas.openxmlformats.org/markup-compatibility/2006">
    <mc:Choice xmlns:p14="http://schemas.microsoft.com/office/powerpoint/2010/main" Requires="p14">
      <p:transition spd="slow" p14:dur="2000" advTm="12339"/>
    </mc:Choice>
    <mc:Fallback>
      <p:transition spd="slow" advTm="1233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705"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802" objId="3"/>
        <p14:stopEvt time="11639" objId="3"/>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600200"/>
            <a:ext cx="4539251" cy="4038600"/>
          </a:xfrm>
        </p:spPr>
        <p:txBody>
          <a:bodyPr>
            <a:normAutofit/>
          </a:bodyPr>
          <a:lstStyle/>
          <a:p>
            <a:r>
              <a:rPr lang="en-US" dirty="0" smtClean="0">
                <a:solidFill>
                  <a:schemeClr val="accent1">
                    <a:lumMod val="60000"/>
                    <a:lumOff val="40000"/>
                  </a:schemeClr>
                </a:solidFill>
              </a:rPr>
              <a:t>3</a:t>
            </a:r>
            <a:r>
              <a:rPr lang="en-US" baseline="30000" dirty="0" smtClean="0">
                <a:solidFill>
                  <a:schemeClr val="accent1">
                    <a:lumMod val="60000"/>
                    <a:lumOff val="40000"/>
                  </a:schemeClr>
                </a:solidFill>
              </a:rPr>
              <a:t>rd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the law of rockets</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slide1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228600"/>
            <a:ext cx="609600" cy="609600"/>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7851" y="-34636"/>
            <a:ext cx="4376149" cy="6858000"/>
          </a:xfrm>
          <a:prstGeom prst="rect">
            <a:avLst/>
          </a:prstGeom>
        </p:spPr>
      </p:pic>
    </p:spTree>
    <p:extLst>
      <p:ext uri="{BB962C8B-B14F-4D97-AF65-F5344CB8AC3E}">
        <p14:creationId xmlns:p14="http://schemas.microsoft.com/office/powerpoint/2010/main" val="828785355"/>
      </p:ext>
    </p:extLst>
  </p:cSld>
  <p:clrMapOvr>
    <a:masterClrMapping/>
  </p:clrMapOvr>
  <mc:AlternateContent xmlns:mc="http://schemas.openxmlformats.org/markup-compatibility/2006">
    <mc:Choice xmlns:p14="http://schemas.microsoft.com/office/powerpoint/2010/main" Requires="p14">
      <p:transition spd="slow" p14:dur="2000" advTm="8221"/>
    </mc:Choice>
    <mc:Fallback>
      <p:transition spd="slow" advTm="8221"/>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387"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864" objId="3"/>
        <p14:stopEvt time="7375" objId="3"/>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772400" cy="4038600"/>
          </a:xfrm>
        </p:spPr>
        <p:txBody>
          <a:bodyPr>
            <a:normAutofit fontScale="90000"/>
          </a:bodyPr>
          <a:lstStyle/>
          <a:p>
            <a:r>
              <a:rPr lang="en-US" dirty="0" smtClean="0">
                <a:solidFill>
                  <a:schemeClr val="accent1">
                    <a:lumMod val="60000"/>
                    <a:lumOff val="40000"/>
                  </a:schemeClr>
                </a:solidFill>
              </a:rPr>
              <a:t>3</a:t>
            </a:r>
            <a:r>
              <a:rPr lang="en-US" baseline="30000" dirty="0" smtClean="0">
                <a:solidFill>
                  <a:schemeClr val="accent1">
                    <a:lumMod val="60000"/>
                    <a:lumOff val="40000"/>
                  </a:schemeClr>
                </a:solidFill>
              </a:rPr>
              <a:t>rd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the law of rockets</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i="1" dirty="0">
                <a:solidFill>
                  <a:schemeClr val="accent2"/>
                </a:solidFill>
              </a:rPr>
              <a:t>For every action, there is an equal and opposite reaction.</a:t>
            </a:r>
            <a:r>
              <a:rPr lang="en-US" dirty="0" smtClean="0">
                <a:solidFill>
                  <a:schemeClr val="accent3"/>
                </a:solidFill>
              </a:rPr>
              <a:t/>
            </a:r>
            <a:br>
              <a:rPr lang="en-US" dirty="0" smtClean="0">
                <a:solidFill>
                  <a:schemeClr val="accent3"/>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slide1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228600"/>
            <a:ext cx="609600" cy="609600"/>
          </a:xfrm>
          <a:prstGeom prst="rect">
            <a:avLst/>
          </a:prstGeom>
        </p:spPr>
      </p:pic>
    </p:spTree>
    <p:extLst>
      <p:ext uri="{BB962C8B-B14F-4D97-AF65-F5344CB8AC3E}">
        <p14:creationId xmlns:p14="http://schemas.microsoft.com/office/powerpoint/2010/main" val="40473"/>
      </p:ext>
    </p:extLst>
  </p:cSld>
  <p:clrMapOvr>
    <a:masterClrMapping/>
  </p:clrMapOvr>
  <mc:AlternateContent xmlns:mc="http://schemas.openxmlformats.org/markup-compatibility/2006">
    <mc:Choice xmlns:p14="http://schemas.microsoft.com/office/powerpoint/2010/main" Requires="p14">
      <p:transition spd="slow" p14:dur="2000" advTm="13489"/>
    </mc:Choice>
    <mc:Fallback>
      <p:transition spd="slow" advTm="1348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19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764" objId="3"/>
        <p14:stopEvt time="13073" objId="3"/>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772400" cy="4038600"/>
          </a:xfrm>
        </p:spPr>
        <p:txBody>
          <a:bodyPr>
            <a:normAutofit fontScale="90000"/>
          </a:bodyPr>
          <a:lstStyle/>
          <a:p>
            <a:r>
              <a:rPr lang="en-US" dirty="0" smtClean="0">
                <a:solidFill>
                  <a:schemeClr val="accent1">
                    <a:lumMod val="60000"/>
                    <a:lumOff val="40000"/>
                  </a:schemeClr>
                </a:solidFill>
              </a:rPr>
              <a:t>3</a:t>
            </a:r>
            <a:r>
              <a:rPr lang="en-US" baseline="30000" dirty="0" smtClean="0">
                <a:solidFill>
                  <a:schemeClr val="accent1">
                    <a:lumMod val="60000"/>
                    <a:lumOff val="40000"/>
                  </a:schemeClr>
                </a:solidFill>
              </a:rPr>
              <a:t>rd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how do rockets work?</a:t>
            </a:r>
            <a:r>
              <a:rPr lang="en-US" sz="3100" dirty="0" smtClean="0">
                <a:solidFill>
                  <a:schemeClr val="accent2"/>
                </a:solidFill>
              </a:rPr>
              <a:t/>
            </a:r>
            <a:br>
              <a:rPr lang="en-US" sz="3100" dirty="0" smtClean="0">
                <a:solidFill>
                  <a:schemeClr val="accent2"/>
                </a:solidFill>
              </a:rPr>
            </a:br>
            <a:r>
              <a:rPr lang="en-US" sz="3100" dirty="0" smtClean="0">
                <a:solidFill>
                  <a:schemeClr val="accent2"/>
                </a:solidFill>
              </a:rPr>
              <a:t/>
            </a:r>
            <a:br>
              <a:rPr lang="en-US" sz="3100" dirty="0" smtClean="0">
                <a:solidFill>
                  <a:schemeClr val="accent2"/>
                </a:solidFill>
              </a:rPr>
            </a:br>
            <a:r>
              <a:rPr lang="en-US" sz="3100" dirty="0" smtClean="0">
                <a:solidFill>
                  <a:schemeClr val="accent2"/>
                </a:solidFill>
              </a:rPr>
              <a:t>A </a:t>
            </a:r>
            <a:r>
              <a:rPr lang="en-US" sz="3100" dirty="0">
                <a:solidFill>
                  <a:schemeClr val="accent2"/>
                </a:solidFill>
              </a:rPr>
              <a:t>rocket works by containing a chemical reaction that ejects gases from the bottom end of the rocket.  The action is the ejection of the gases at high speed.  The reaction is an equal but opposite force on the rocket upward.  The ejected gas does not push against an atmosphere.</a:t>
            </a:r>
            <a:r>
              <a:rPr lang="en-US" dirty="0">
                <a:solidFill>
                  <a:schemeClr val="accent2"/>
                </a:solidFill>
              </a:rPr>
              <a:t> </a:t>
            </a: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slide1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152400"/>
            <a:ext cx="609600" cy="609600"/>
          </a:xfrm>
          <a:prstGeom prst="rect">
            <a:avLst/>
          </a:prstGeom>
        </p:spPr>
      </p:pic>
    </p:spTree>
    <p:extLst>
      <p:ext uri="{BB962C8B-B14F-4D97-AF65-F5344CB8AC3E}">
        <p14:creationId xmlns:p14="http://schemas.microsoft.com/office/powerpoint/2010/main" val="40473"/>
      </p:ext>
    </p:extLst>
  </p:cSld>
  <p:clrMapOvr>
    <a:masterClrMapping/>
  </p:clrMapOvr>
  <mc:AlternateContent xmlns:mc="http://schemas.openxmlformats.org/markup-compatibility/2006">
    <mc:Choice xmlns:p14="http://schemas.microsoft.com/office/powerpoint/2010/main" Requires="p14">
      <p:transition spd="slow" p14:dur="2000" advTm="22691"/>
    </mc:Choice>
    <mc:Fallback>
      <p:transition spd="slow" advTm="22691"/>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94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651" objId="3"/>
        <p14:stopEvt time="22691" objId="3"/>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NSIPlaunch.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04800" y="152400"/>
            <a:ext cx="8534400" cy="6401363"/>
          </a:xfrm>
        </p:spPr>
      </p:pic>
    </p:spTree>
    <p:extLst>
      <p:ext uri="{BB962C8B-B14F-4D97-AF65-F5344CB8AC3E}">
        <p14:creationId xmlns:p14="http://schemas.microsoft.com/office/powerpoint/2010/main" val="2574435560"/>
      </p:ext>
    </p:extLst>
  </p:cSld>
  <p:clrMapOvr>
    <a:masterClrMapping/>
  </p:clrMapOvr>
  <mc:AlternateContent xmlns:mc="http://schemas.openxmlformats.org/markup-compatibility/2006">
    <mc:Choice xmlns:p14="http://schemas.microsoft.com/office/powerpoint/2010/main" Requires="p14">
      <p:transition spd="slow" p14:dur="2000" advTm="13606"/>
    </mc:Choice>
    <mc:Fallback>
      <p:transition spd="slow" advTm="13606"/>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extLst>
    <p:ext uri="{E180D4A7-C9FB-4DFB-919C-405C955672EB}">
      <p14:showEvtLst xmlns:p14="http://schemas.microsoft.com/office/powerpoint/2010/main">
        <p14:playEvt time="3512" objId="4"/>
        <p14:stopEvt time="13061" objId="4"/>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772400" cy="4038600"/>
          </a:xfrm>
        </p:spPr>
        <p:txBody>
          <a:bodyPr>
            <a:normAutofit fontScale="90000"/>
          </a:bodyPr>
          <a:lstStyle/>
          <a:p>
            <a:r>
              <a:rPr lang="en-US" dirty="0" smtClean="0">
                <a:solidFill>
                  <a:schemeClr val="accent1">
                    <a:lumMod val="60000"/>
                    <a:lumOff val="40000"/>
                  </a:schemeClr>
                </a:solidFill>
              </a:rPr>
              <a:t>3</a:t>
            </a:r>
            <a:r>
              <a:rPr lang="en-US" baseline="30000" dirty="0" smtClean="0">
                <a:solidFill>
                  <a:schemeClr val="accent1">
                    <a:lumMod val="60000"/>
                    <a:lumOff val="40000"/>
                  </a:schemeClr>
                </a:solidFill>
              </a:rPr>
              <a:t>rd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sz="3100" dirty="0">
                <a:solidFill>
                  <a:schemeClr val="accent2"/>
                </a:solidFill>
              </a:rPr>
              <a:t>You jump off of a step.  You fall due to the force of gravity.  How does Newton’s 3</a:t>
            </a:r>
            <a:r>
              <a:rPr lang="en-US" sz="3100" baseline="30000" dirty="0">
                <a:solidFill>
                  <a:schemeClr val="accent2"/>
                </a:solidFill>
              </a:rPr>
              <a:t>rd</a:t>
            </a:r>
            <a:r>
              <a:rPr lang="en-US" sz="3100" dirty="0">
                <a:solidFill>
                  <a:schemeClr val="accent2"/>
                </a:solidFill>
              </a:rPr>
              <a:t> law apply?</a:t>
            </a:r>
            <a:br>
              <a:rPr lang="en-US" sz="3100" dirty="0">
                <a:solidFill>
                  <a:schemeClr val="accent2"/>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slide1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228600"/>
            <a:ext cx="609600" cy="609600"/>
          </a:xfrm>
          <a:prstGeom prst="rect">
            <a:avLst/>
          </a:prstGeom>
        </p:spPr>
      </p:pic>
    </p:spTree>
    <p:extLst>
      <p:ext uri="{BB962C8B-B14F-4D97-AF65-F5344CB8AC3E}">
        <p14:creationId xmlns:p14="http://schemas.microsoft.com/office/powerpoint/2010/main" val="1462593671"/>
      </p:ext>
    </p:extLst>
  </p:cSld>
  <p:clrMapOvr>
    <a:masterClrMapping/>
  </p:clrMapOvr>
  <mc:AlternateContent xmlns:mc="http://schemas.openxmlformats.org/markup-compatibility/2006">
    <mc:Choice xmlns:p14="http://schemas.microsoft.com/office/powerpoint/2010/main" Requires="p14">
      <p:transition spd="slow" p14:dur="2000" advTm="19690"/>
    </mc:Choice>
    <mc:Fallback>
      <p:transition spd="slow" advTm="1969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5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2148" objId="3"/>
        <p14:stopEvt time="19203" objId="3"/>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772400" cy="4038600"/>
          </a:xfrm>
        </p:spPr>
        <p:txBody>
          <a:bodyPr>
            <a:normAutofit fontScale="90000"/>
          </a:bodyPr>
          <a:lstStyle/>
          <a:p>
            <a:r>
              <a:rPr lang="en-US" dirty="0" smtClean="0">
                <a:solidFill>
                  <a:schemeClr val="accent1">
                    <a:lumMod val="60000"/>
                    <a:lumOff val="40000"/>
                  </a:schemeClr>
                </a:solidFill>
              </a:rPr>
              <a:t>3</a:t>
            </a:r>
            <a:r>
              <a:rPr lang="en-US" baseline="30000" dirty="0" smtClean="0">
                <a:solidFill>
                  <a:schemeClr val="accent1">
                    <a:lumMod val="60000"/>
                    <a:lumOff val="40000"/>
                  </a:schemeClr>
                </a:solidFill>
              </a:rPr>
              <a:t>rd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sz="3100" dirty="0">
                <a:solidFill>
                  <a:schemeClr val="accent2"/>
                </a:solidFill>
              </a:rPr>
              <a:t>You jump off of a step.  You fall due to the force of gravity.  How does Newton’s 3</a:t>
            </a:r>
            <a:r>
              <a:rPr lang="en-US" sz="3100" baseline="30000" dirty="0">
                <a:solidFill>
                  <a:schemeClr val="accent2"/>
                </a:solidFill>
              </a:rPr>
              <a:t>rd</a:t>
            </a:r>
            <a:r>
              <a:rPr lang="en-US" sz="3100" dirty="0">
                <a:solidFill>
                  <a:schemeClr val="accent2"/>
                </a:solidFill>
              </a:rPr>
              <a:t> law apply?</a:t>
            </a:r>
            <a:br>
              <a:rPr lang="en-US" sz="3100" dirty="0">
                <a:solidFill>
                  <a:schemeClr val="accent2"/>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Picture 2"/>
          <p:cNvPicPr/>
          <p:nvPr/>
        </p:nvPicPr>
        <p:blipFill>
          <a:blip r:embed="rId5">
            <a:extLst>
              <a:ext uri="{28A0092B-C50C-407E-A947-70E740481C1C}">
                <a14:useLocalDpi xmlns:a14="http://schemas.microsoft.com/office/drawing/2010/main" val="0"/>
              </a:ext>
            </a:extLst>
          </a:blip>
          <a:stretch>
            <a:fillRect/>
          </a:stretch>
        </p:blipFill>
        <p:spPr>
          <a:xfrm>
            <a:off x="685800" y="3733800"/>
            <a:ext cx="8095343" cy="2819400"/>
          </a:xfrm>
          <a:prstGeom prst="rect">
            <a:avLst/>
          </a:prstGeom>
          <a:solidFill>
            <a:schemeClr val="bg1">
              <a:lumMod val="85000"/>
            </a:schemeClr>
          </a:solidFill>
        </p:spPr>
      </p:pic>
      <p:pic>
        <p:nvPicPr>
          <p:cNvPr id="4" name="slide1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8600" y="304800"/>
            <a:ext cx="609600" cy="609600"/>
          </a:xfrm>
          <a:prstGeom prst="rect">
            <a:avLst/>
          </a:prstGeom>
        </p:spPr>
      </p:pic>
    </p:spTree>
    <p:extLst>
      <p:ext uri="{BB962C8B-B14F-4D97-AF65-F5344CB8AC3E}">
        <p14:creationId xmlns:p14="http://schemas.microsoft.com/office/powerpoint/2010/main" val="1858394956"/>
      </p:ext>
    </p:extLst>
  </p:cSld>
  <p:clrMapOvr>
    <a:masterClrMapping/>
  </p:clrMapOvr>
  <mc:AlternateContent xmlns:mc="http://schemas.openxmlformats.org/markup-compatibility/2006">
    <mc:Choice xmlns:p14="http://schemas.microsoft.com/office/powerpoint/2010/main" Requires="p14">
      <p:transition spd="slow" p14:dur="2000" advTm="24810"/>
    </mc:Choice>
    <mc:Fallback>
      <p:transition spd="slow" advTm="2481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26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382" objId="4"/>
        <p14:stopEvt time="24794" objId="4"/>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5400"/>
            <a:ext cx="8153400" cy="1470025"/>
          </a:xfrm>
        </p:spPr>
        <p:txBody>
          <a:bodyPr/>
          <a:lstStyle/>
          <a:p>
            <a:r>
              <a:rPr lang="en-US" dirty="0" smtClean="0">
                <a:solidFill>
                  <a:schemeClr val="accent1">
                    <a:lumMod val="60000"/>
                    <a:lumOff val="40000"/>
                  </a:schemeClr>
                </a:solidFill>
              </a:rPr>
              <a:t>Four known forces in the Universe</a:t>
            </a:r>
            <a:endParaRPr lang="en-US" dirty="0">
              <a:solidFill>
                <a:schemeClr val="accent1">
                  <a:lumMod val="60000"/>
                  <a:lumOff val="40000"/>
                </a:schemeClr>
              </a:solidFill>
            </a:endParaRPr>
          </a:p>
        </p:txBody>
      </p:sp>
      <p:sp>
        <p:nvSpPr>
          <p:cNvPr id="3" name="TextBox 2"/>
          <p:cNvSpPr txBox="1"/>
          <p:nvPr/>
        </p:nvSpPr>
        <p:spPr>
          <a:xfrm>
            <a:off x="478971" y="1524000"/>
            <a:ext cx="8382000" cy="5016758"/>
          </a:xfrm>
          <a:prstGeom prst="rect">
            <a:avLst/>
          </a:prstGeom>
          <a:noFill/>
        </p:spPr>
        <p:txBody>
          <a:bodyPr wrap="square" rtlCol="0">
            <a:spAutoFit/>
          </a:bodyPr>
          <a:lstStyle/>
          <a:p>
            <a:r>
              <a:rPr lang="en-US" sz="3200" dirty="0" smtClean="0">
                <a:solidFill>
                  <a:schemeClr val="accent2"/>
                </a:solidFill>
              </a:rPr>
              <a:t>1. </a:t>
            </a:r>
          </a:p>
          <a:p>
            <a:endParaRPr lang="en-US" sz="3200" dirty="0" smtClean="0">
              <a:solidFill>
                <a:schemeClr val="accent2"/>
              </a:solidFill>
            </a:endParaRPr>
          </a:p>
          <a:p>
            <a:endParaRPr lang="en-US" sz="3200" dirty="0" smtClean="0">
              <a:solidFill>
                <a:schemeClr val="accent2"/>
              </a:solidFill>
            </a:endParaRPr>
          </a:p>
          <a:p>
            <a:r>
              <a:rPr lang="en-US" sz="3200" dirty="0" smtClean="0">
                <a:solidFill>
                  <a:schemeClr val="accent2"/>
                </a:solidFill>
              </a:rPr>
              <a:t>2. </a:t>
            </a:r>
          </a:p>
          <a:p>
            <a:endParaRPr lang="en-US" sz="3200" dirty="0" smtClean="0">
              <a:solidFill>
                <a:schemeClr val="accent2"/>
              </a:solidFill>
            </a:endParaRPr>
          </a:p>
          <a:p>
            <a:endParaRPr lang="en-US" sz="3200" dirty="0" smtClean="0">
              <a:solidFill>
                <a:schemeClr val="accent2"/>
              </a:solidFill>
            </a:endParaRPr>
          </a:p>
          <a:p>
            <a:r>
              <a:rPr lang="en-US" sz="3200" dirty="0" smtClean="0">
                <a:solidFill>
                  <a:schemeClr val="accent2"/>
                </a:solidFill>
              </a:rPr>
              <a:t>3. </a:t>
            </a:r>
          </a:p>
          <a:p>
            <a:endParaRPr lang="en-US" sz="3200" dirty="0" smtClean="0">
              <a:solidFill>
                <a:schemeClr val="accent2"/>
              </a:solidFill>
            </a:endParaRPr>
          </a:p>
          <a:p>
            <a:endParaRPr lang="en-US" sz="3200" dirty="0" smtClean="0">
              <a:solidFill>
                <a:schemeClr val="accent2"/>
              </a:solidFill>
            </a:endParaRPr>
          </a:p>
          <a:p>
            <a:r>
              <a:rPr lang="en-US" sz="3200" dirty="0" smtClean="0">
                <a:solidFill>
                  <a:schemeClr val="accent2"/>
                </a:solidFill>
              </a:rPr>
              <a:t>4.  </a:t>
            </a:r>
            <a:r>
              <a:rPr lang="en-US" sz="3200" b="1" dirty="0" smtClean="0">
                <a:solidFill>
                  <a:schemeClr val="accent2"/>
                </a:solidFill>
              </a:rPr>
              <a:t>Gravity</a:t>
            </a:r>
            <a:r>
              <a:rPr lang="en-US" sz="3200" dirty="0" smtClean="0">
                <a:solidFill>
                  <a:schemeClr val="accent2"/>
                </a:solidFill>
              </a:rPr>
              <a:t> – </a:t>
            </a:r>
            <a:r>
              <a:rPr lang="en-US" sz="2800" dirty="0" smtClean="0">
                <a:solidFill>
                  <a:schemeClr val="accent2"/>
                </a:solidFill>
              </a:rPr>
              <a:t>attraction between all objects of mass </a:t>
            </a:r>
            <a:endParaRPr lang="en-US" sz="2800" dirty="0">
              <a:solidFill>
                <a:schemeClr val="accent2"/>
              </a:solidFill>
            </a:endParaRPr>
          </a:p>
        </p:txBody>
      </p:sp>
      <p:pic>
        <p:nvPicPr>
          <p:cNvPr id="4" name="slide1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4171" y="228600"/>
            <a:ext cx="609600" cy="609600"/>
          </a:xfrm>
          <a:prstGeom prst="rect">
            <a:avLst/>
          </a:prstGeom>
        </p:spPr>
      </p:pic>
    </p:spTree>
    <p:extLst>
      <p:ext uri="{BB962C8B-B14F-4D97-AF65-F5344CB8AC3E}">
        <p14:creationId xmlns:p14="http://schemas.microsoft.com/office/powerpoint/2010/main" val="2298412145"/>
      </p:ext>
    </p:extLst>
  </p:cSld>
  <p:clrMapOvr>
    <a:masterClrMapping/>
  </p:clrMapOvr>
  <mc:AlternateContent xmlns:mc="http://schemas.openxmlformats.org/markup-compatibility/2006">
    <mc:Choice xmlns:p14="http://schemas.microsoft.com/office/powerpoint/2010/main" Requires="p14">
      <p:transition spd="slow" p14:dur="2000" advTm="23032"/>
    </mc:Choice>
    <mc:Fallback>
      <p:transition spd="slow" advTm="23032"/>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94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459" objId="4"/>
        <p14:stopEvt time="22527" objId="4"/>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5400"/>
            <a:ext cx="8153400" cy="1470025"/>
          </a:xfrm>
        </p:spPr>
        <p:txBody>
          <a:bodyPr/>
          <a:lstStyle/>
          <a:p>
            <a:r>
              <a:rPr lang="en-US" dirty="0" smtClean="0">
                <a:solidFill>
                  <a:schemeClr val="accent1">
                    <a:lumMod val="60000"/>
                    <a:lumOff val="40000"/>
                  </a:schemeClr>
                </a:solidFill>
              </a:rPr>
              <a:t>Four known forces in the Universe</a:t>
            </a:r>
            <a:endParaRPr lang="en-US" dirty="0">
              <a:solidFill>
                <a:schemeClr val="accent1">
                  <a:lumMod val="60000"/>
                  <a:lumOff val="40000"/>
                </a:schemeClr>
              </a:solidFill>
            </a:endParaRPr>
          </a:p>
        </p:txBody>
      </p:sp>
      <p:sp>
        <p:nvSpPr>
          <p:cNvPr id="3" name="TextBox 2"/>
          <p:cNvSpPr txBox="1"/>
          <p:nvPr/>
        </p:nvSpPr>
        <p:spPr>
          <a:xfrm>
            <a:off x="478971" y="1524000"/>
            <a:ext cx="8382000" cy="5016758"/>
          </a:xfrm>
          <a:prstGeom prst="rect">
            <a:avLst/>
          </a:prstGeom>
          <a:noFill/>
        </p:spPr>
        <p:txBody>
          <a:bodyPr wrap="square" rtlCol="0">
            <a:spAutoFit/>
          </a:bodyPr>
          <a:lstStyle/>
          <a:p>
            <a:r>
              <a:rPr lang="en-US" sz="3200" dirty="0" smtClean="0">
                <a:solidFill>
                  <a:schemeClr val="accent2"/>
                </a:solidFill>
              </a:rPr>
              <a:t>1. </a:t>
            </a:r>
          </a:p>
          <a:p>
            <a:endParaRPr lang="en-US" sz="3200" dirty="0">
              <a:solidFill>
                <a:schemeClr val="accent2"/>
              </a:solidFill>
            </a:endParaRPr>
          </a:p>
          <a:p>
            <a:endParaRPr lang="en-US" sz="3200" dirty="0" smtClean="0">
              <a:solidFill>
                <a:schemeClr val="accent2"/>
              </a:solidFill>
            </a:endParaRPr>
          </a:p>
          <a:p>
            <a:r>
              <a:rPr lang="en-US" sz="3200" dirty="0" smtClean="0">
                <a:solidFill>
                  <a:schemeClr val="accent2"/>
                </a:solidFill>
              </a:rPr>
              <a:t>2. </a:t>
            </a:r>
          </a:p>
          <a:p>
            <a:endParaRPr lang="en-US" sz="3200" dirty="0" smtClean="0">
              <a:solidFill>
                <a:schemeClr val="accent2"/>
              </a:solidFill>
            </a:endParaRPr>
          </a:p>
          <a:p>
            <a:endParaRPr lang="en-US" sz="3200" dirty="0" smtClean="0">
              <a:solidFill>
                <a:schemeClr val="accent2"/>
              </a:solidFill>
            </a:endParaRPr>
          </a:p>
          <a:p>
            <a:r>
              <a:rPr lang="en-US" sz="3200" dirty="0" smtClean="0">
                <a:solidFill>
                  <a:schemeClr val="accent2"/>
                </a:solidFill>
              </a:rPr>
              <a:t>3. </a:t>
            </a:r>
            <a:r>
              <a:rPr lang="en-US" sz="3200" b="1" dirty="0" smtClean="0">
                <a:solidFill>
                  <a:schemeClr val="accent2"/>
                </a:solidFill>
              </a:rPr>
              <a:t>Weak Nuclear </a:t>
            </a:r>
            <a:r>
              <a:rPr lang="en-US" sz="3200" dirty="0" smtClean="0">
                <a:solidFill>
                  <a:schemeClr val="accent2"/>
                </a:solidFill>
              </a:rPr>
              <a:t>– causes isolated neutrons to decay, source of radioactivity</a:t>
            </a:r>
          </a:p>
          <a:p>
            <a:endParaRPr lang="en-US" sz="3200" dirty="0" smtClean="0">
              <a:solidFill>
                <a:schemeClr val="accent2"/>
              </a:solidFill>
            </a:endParaRPr>
          </a:p>
          <a:p>
            <a:r>
              <a:rPr lang="en-US" sz="3200" dirty="0" smtClean="0">
                <a:solidFill>
                  <a:schemeClr val="accent2"/>
                </a:solidFill>
              </a:rPr>
              <a:t>4.  </a:t>
            </a:r>
            <a:r>
              <a:rPr lang="en-US" sz="3200" b="1" dirty="0" smtClean="0">
                <a:solidFill>
                  <a:schemeClr val="accent2"/>
                </a:solidFill>
              </a:rPr>
              <a:t>Gravity</a:t>
            </a:r>
            <a:r>
              <a:rPr lang="en-US" sz="3200" dirty="0" smtClean="0">
                <a:solidFill>
                  <a:schemeClr val="accent2"/>
                </a:solidFill>
              </a:rPr>
              <a:t> – </a:t>
            </a:r>
            <a:r>
              <a:rPr lang="en-US" sz="2800" dirty="0" smtClean="0">
                <a:solidFill>
                  <a:schemeClr val="accent2"/>
                </a:solidFill>
              </a:rPr>
              <a:t>attraction between all objects of mass </a:t>
            </a:r>
            <a:endParaRPr lang="en-US" sz="2800" dirty="0">
              <a:solidFill>
                <a:schemeClr val="accent2"/>
              </a:solidFill>
            </a:endParaRPr>
          </a:p>
        </p:txBody>
      </p:sp>
      <p:pic>
        <p:nvPicPr>
          <p:cNvPr id="4" name="slide1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4171" y="228600"/>
            <a:ext cx="609600" cy="609600"/>
          </a:xfrm>
          <a:prstGeom prst="rect">
            <a:avLst/>
          </a:prstGeom>
        </p:spPr>
      </p:pic>
    </p:spTree>
    <p:extLst>
      <p:ext uri="{BB962C8B-B14F-4D97-AF65-F5344CB8AC3E}">
        <p14:creationId xmlns:p14="http://schemas.microsoft.com/office/powerpoint/2010/main" val="825604450"/>
      </p:ext>
    </p:extLst>
  </p:cSld>
  <p:clrMapOvr>
    <a:masterClrMapping/>
  </p:clrMapOvr>
  <mc:AlternateContent xmlns:mc="http://schemas.openxmlformats.org/markup-compatibility/2006">
    <mc:Choice xmlns:p14="http://schemas.microsoft.com/office/powerpoint/2010/main" Requires="p14">
      <p:transition spd="slow" p14:dur="2000" advTm="8965"/>
    </mc:Choice>
    <mc:Fallback>
      <p:transition spd="slow" advTm="8965"/>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1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585" objId="4"/>
        <p14:stopEvt time="8036" objId="4"/>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209800"/>
            <a:ext cx="7772400" cy="1470025"/>
          </a:xfrm>
        </p:spPr>
        <p:txBody>
          <a:bodyPr/>
          <a:lstStyle/>
          <a:p>
            <a:r>
              <a:rPr lang="en-US" dirty="0" smtClean="0">
                <a:solidFill>
                  <a:schemeClr val="accent1">
                    <a:lumMod val="60000"/>
                    <a:lumOff val="40000"/>
                  </a:schemeClr>
                </a:solidFill>
              </a:rPr>
              <a:t>What is a force?</a:t>
            </a:r>
            <a:endParaRPr lang="en-US" dirty="0">
              <a:solidFill>
                <a:schemeClr val="accent1">
                  <a:lumMod val="60000"/>
                  <a:lumOff val="40000"/>
                </a:schemeClr>
              </a:solidFill>
            </a:endParaRPr>
          </a:p>
        </p:txBody>
      </p:sp>
      <p:pic>
        <p:nvPicPr>
          <p:cNvPr id="3" name="slide2.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2400" y="228600"/>
            <a:ext cx="609600" cy="609600"/>
          </a:xfrm>
          <a:prstGeom prst="rect">
            <a:avLst/>
          </a:prstGeom>
        </p:spPr>
      </p:pic>
    </p:spTree>
    <p:extLst>
      <p:ext uri="{BB962C8B-B14F-4D97-AF65-F5344CB8AC3E}">
        <p14:creationId xmlns:p14="http://schemas.microsoft.com/office/powerpoint/2010/main" val="909919823"/>
      </p:ext>
    </p:extLst>
  </p:cSld>
  <p:clrMapOvr>
    <a:masterClrMapping/>
  </p:clrMapOvr>
  <mc:AlternateContent xmlns:mc="http://schemas.openxmlformats.org/markup-compatibility/2006">
    <mc:Choice xmlns:p14="http://schemas.microsoft.com/office/powerpoint/2010/main" Requires="p14">
      <p:transition spd="slow" p14:dur="2000" advTm="11133"/>
    </mc:Choice>
    <mc:Fallback>
      <p:transition spd="slow" advTm="11133"/>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78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3893" objId="3"/>
        <p14:stopEvt time="10816" objId="3"/>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5400"/>
            <a:ext cx="8153400" cy="1470025"/>
          </a:xfrm>
        </p:spPr>
        <p:txBody>
          <a:bodyPr/>
          <a:lstStyle/>
          <a:p>
            <a:r>
              <a:rPr lang="en-US" dirty="0" smtClean="0">
                <a:solidFill>
                  <a:schemeClr val="accent1">
                    <a:lumMod val="60000"/>
                    <a:lumOff val="40000"/>
                  </a:schemeClr>
                </a:solidFill>
              </a:rPr>
              <a:t>Four known forces in the Universe</a:t>
            </a:r>
            <a:endParaRPr lang="en-US" dirty="0">
              <a:solidFill>
                <a:schemeClr val="accent1">
                  <a:lumMod val="60000"/>
                  <a:lumOff val="40000"/>
                </a:schemeClr>
              </a:solidFill>
            </a:endParaRPr>
          </a:p>
        </p:txBody>
      </p:sp>
      <p:sp>
        <p:nvSpPr>
          <p:cNvPr id="3" name="TextBox 2"/>
          <p:cNvSpPr txBox="1"/>
          <p:nvPr/>
        </p:nvSpPr>
        <p:spPr>
          <a:xfrm>
            <a:off x="478971" y="1524000"/>
            <a:ext cx="8382000" cy="5016758"/>
          </a:xfrm>
          <a:prstGeom prst="rect">
            <a:avLst/>
          </a:prstGeom>
          <a:noFill/>
        </p:spPr>
        <p:txBody>
          <a:bodyPr wrap="square" rtlCol="0">
            <a:spAutoFit/>
          </a:bodyPr>
          <a:lstStyle/>
          <a:p>
            <a:r>
              <a:rPr lang="en-US" sz="3200" dirty="0" smtClean="0">
                <a:solidFill>
                  <a:schemeClr val="accent2"/>
                </a:solidFill>
              </a:rPr>
              <a:t>1. </a:t>
            </a:r>
          </a:p>
          <a:p>
            <a:endParaRPr lang="en-US" sz="3200" dirty="0" smtClean="0">
              <a:solidFill>
                <a:schemeClr val="accent2"/>
              </a:solidFill>
            </a:endParaRPr>
          </a:p>
          <a:p>
            <a:endParaRPr lang="en-US" sz="3200" dirty="0" smtClean="0">
              <a:solidFill>
                <a:schemeClr val="accent2"/>
              </a:solidFill>
            </a:endParaRPr>
          </a:p>
          <a:p>
            <a:r>
              <a:rPr lang="en-US" sz="3200" dirty="0" smtClean="0">
                <a:solidFill>
                  <a:schemeClr val="accent2"/>
                </a:solidFill>
              </a:rPr>
              <a:t>2. </a:t>
            </a:r>
            <a:r>
              <a:rPr lang="en-US" sz="3200" b="1" dirty="0" smtClean="0">
                <a:solidFill>
                  <a:schemeClr val="accent2"/>
                </a:solidFill>
              </a:rPr>
              <a:t>Electricity &amp; Magnetism </a:t>
            </a:r>
            <a:r>
              <a:rPr lang="en-US" sz="3200" dirty="0" smtClean="0">
                <a:solidFill>
                  <a:schemeClr val="accent2"/>
                </a:solidFill>
              </a:rPr>
              <a:t>– interaction of property of matter called charges</a:t>
            </a:r>
          </a:p>
          <a:p>
            <a:endParaRPr lang="en-US" sz="3200" dirty="0" smtClean="0">
              <a:solidFill>
                <a:schemeClr val="accent2"/>
              </a:solidFill>
            </a:endParaRPr>
          </a:p>
          <a:p>
            <a:r>
              <a:rPr lang="en-US" sz="3200" dirty="0" smtClean="0">
                <a:solidFill>
                  <a:schemeClr val="accent2"/>
                </a:solidFill>
              </a:rPr>
              <a:t>3. </a:t>
            </a:r>
            <a:r>
              <a:rPr lang="en-US" sz="3200" b="1" dirty="0" smtClean="0">
                <a:solidFill>
                  <a:schemeClr val="accent2"/>
                </a:solidFill>
              </a:rPr>
              <a:t>Weak Nuclear </a:t>
            </a:r>
            <a:r>
              <a:rPr lang="en-US" sz="3200" dirty="0" smtClean="0">
                <a:solidFill>
                  <a:schemeClr val="accent2"/>
                </a:solidFill>
              </a:rPr>
              <a:t>– causes isolated neutrons to decay, source of radioactivity</a:t>
            </a:r>
          </a:p>
          <a:p>
            <a:endParaRPr lang="en-US" sz="3200" dirty="0" smtClean="0">
              <a:solidFill>
                <a:schemeClr val="accent2"/>
              </a:solidFill>
            </a:endParaRPr>
          </a:p>
          <a:p>
            <a:r>
              <a:rPr lang="en-US" sz="3200" dirty="0" smtClean="0">
                <a:solidFill>
                  <a:schemeClr val="accent2"/>
                </a:solidFill>
              </a:rPr>
              <a:t>4.  </a:t>
            </a:r>
            <a:r>
              <a:rPr lang="en-US" sz="3200" b="1" dirty="0" smtClean="0">
                <a:solidFill>
                  <a:schemeClr val="accent2"/>
                </a:solidFill>
              </a:rPr>
              <a:t>Gravity</a:t>
            </a:r>
            <a:r>
              <a:rPr lang="en-US" sz="3200" dirty="0" smtClean="0">
                <a:solidFill>
                  <a:schemeClr val="accent2"/>
                </a:solidFill>
              </a:rPr>
              <a:t> – </a:t>
            </a:r>
            <a:r>
              <a:rPr lang="en-US" sz="2800" dirty="0" smtClean="0">
                <a:solidFill>
                  <a:schemeClr val="accent2"/>
                </a:solidFill>
              </a:rPr>
              <a:t>attraction between all objects of mass </a:t>
            </a:r>
            <a:endParaRPr lang="en-US" sz="2800" dirty="0">
              <a:solidFill>
                <a:schemeClr val="accent2"/>
              </a:solidFill>
            </a:endParaRPr>
          </a:p>
        </p:txBody>
      </p:sp>
      <p:pic>
        <p:nvPicPr>
          <p:cNvPr id="4" name="slide20.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4171" y="228600"/>
            <a:ext cx="609600" cy="609600"/>
          </a:xfrm>
          <a:prstGeom prst="rect">
            <a:avLst/>
          </a:prstGeom>
        </p:spPr>
      </p:pic>
    </p:spTree>
    <p:extLst>
      <p:ext uri="{BB962C8B-B14F-4D97-AF65-F5344CB8AC3E}">
        <p14:creationId xmlns:p14="http://schemas.microsoft.com/office/powerpoint/2010/main" val="825604450"/>
      </p:ext>
    </p:extLst>
  </p:cSld>
  <p:clrMapOvr>
    <a:masterClrMapping/>
  </p:clrMapOvr>
  <mc:AlternateContent xmlns:mc="http://schemas.openxmlformats.org/markup-compatibility/2006">
    <mc:Choice xmlns:p14="http://schemas.microsoft.com/office/powerpoint/2010/main" Requires="p14">
      <p:transition spd="slow" p14:dur="2000" advTm="14464"/>
    </mc:Choice>
    <mc:Fallback>
      <p:transition spd="slow" advTm="14464"/>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7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299" objId="4"/>
        <p14:stopEvt time="13628" objId="4"/>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5400"/>
            <a:ext cx="8153400" cy="1470025"/>
          </a:xfrm>
        </p:spPr>
        <p:txBody>
          <a:bodyPr/>
          <a:lstStyle/>
          <a:p>
            <a:r>
              <a:rPr lang="en-US" dirty="0" smtClean="0">
                <a:solidFill>
                  <a:schemeClr val="accent1">
                    <a:lumMod val="60000"/>
                    <a:lumOff val="40000"/>
                  </a:schemeClr>
                </a:solidFill>
              </a:rPr>
              <a:t>Four known forces in the Universe</a:t>
            </a:r>
            <a:endParaRPr lang="en-US" dirty="0">
              <a:solidFill>
                <a:schemeClr val="accent1">
                  <a:lumMod val="60000"/>
                  <a:lumOff val="40000"/>
                </a:schemeClr>
              </a:solidFill>
            </a:endParaRPr>
          </a:p>
        </p:txBody>
      </p:sp>
      <p:sp>
        <p:nvSpPr>
          <p:cNvPr id="3" name="TextBox 2"/>
          <p:cNvSpPr txBox="1"/>
          <p:nvPr/>
        </p:nvSpPr>
        <p:spPr>
          <a:xfrm>
            <a:off x="478971" y="1524000"/>
            <a:ext cx="8382000" cy="5016758"/>
          </a:xfrm>
          <a:prstGeom prst="rect">
            <a:avLst/>
          </a:prstGeom>
          <a:noFill/>
        </p:spPr>
        <p:txBody>
          <a:bodyPr wrap="square" rtlCol="0">
            <a:spAutoFit/>
          </a:bodyPr>
          <a:lstStyle/>
          <a:p>
            <a:r>
              <a:rPr lang="en-US" sz="3200" dirty="0" smtClean="0">
                <a:solidFill>
                  <a:schemeClr val="accent2"/>
                </a:solidFill>
              </a:rPr>
              <a:t>1. </a:t>
            </a:r>
            <a:r>
              <a:rPr lang="en-US" sz="3200" b="1" dirty="0" smtClean="0">
                <a:solidFill>
                  <a:schemeClr val="accent2"/>
                </a:solidFill>
              </a:rPr>
              <a:t>Strong nuclear </a:t>
            </a:r>
            <a:r>
              <a:rPr lang="en-US" sz="3200" dirty="0" smtClean="0">
                <a:solidFill>
                  <a:schemeClr val="accent2"/>
                </a:solidFill>
              </a:rPr>
              <a:t>– short range force that binds protons together in the nuclei of atoms</a:t>
            </a:r>
          </a:p>
          <a:p>
            <a:endParaRPr lang="en-US" sz="3200" dirty="0" smtClean="0">
              <a:solidFill>
                <a:schemeClr val="accent2"/>
              </a:solidFill>
            </a:endParaRPr>
          </a:p>
          <a:p>
            <a:r>
              <a:rPr lang="en-US" sz="3200" dirty="0" smtClean="0">
                <a:solidFill>
                  <a:schemeClr val="accent2"/>
                </a:solidFill>
              </a:rPr>
              <a:t>2. </a:t>
            </a:r>
            <a:r>
              <a:rPr lang="en-US" sz="3200" b="1" dirty="0" smtClean="0">
                <a:solidFill>
                  <a:schemeClr val="accent2"/>
                </a:solidFill>
              </a:rPr>
              <a:t>Electricity &amp; Magnetism </a:t>
            </a:r>
            <a:r>
              <a:rPr lang="en-US" sz="3200" dirty="0" smtClean="0">
                <a:solidFill>
                  <a:schemeClr val="accent2"/>
                </a:solidFill>
              </a:rPr>
              <a:t>– interaction of property of matter called charges</a:t>
            </a:r>
          </a:p>
          <a:p>
            <a:endParaRPr lang="en-US" sz="3200" dirty="0" smtClean="0">
              <a:solidFill>
                <a:schemeClr val="accent2"/>
              </a:solidFill>
            </a:endParaRPr>
          </a:p>
          <a:p>
            <a:r>
              <a:rPr lang="en-US" sz="3200" dirty="0" smtClean="0">
                <a:solidFill>
                  <a:schemeClr val="accent2"/>
                </a:solidFill>
              </a:rPr>
              <a:t>3. </a:t>
            </a:r>
            <a:r>
              <a:rPr lang="en-US" sz="3200" b="1" dirty="0" smtClean="0">
                <a:solidFill>
                  <a:schemeClr val="accent2"/>
                </a:solidFill>
              </a:rPr>
              <a:t>Weak Nuclear </a:t>
            </a:r>
            <a:r>
              <a:rPr lang="en-US" sz="3200" dirty="0" smtClean="0">
                <a:solidFill>
                  <a:schemeClr val="accent2"/>
                </a:solidFill>
              </a:rPr>
              <a:t>– causes isolated neutrons to decay, source of radioactivity</a:t>
            </a:r>
          </a:p>
          <a:p>
            <a:endParaRPr lang="en-US" sz="3200" dirty="0" smtClean="0">
              <a:solidFill>
                <a:schemeClr val="accent2"/>
              </a:solidFill>
            </a:endParaRPr>
          </a:p>
          <a:p>
            <a:r>
              <a:rPr lang="en-US" sz="3200" dirty="0" smtClean="0">
                <a:solidFill>
                  <a:schemeClr val="accent2"/>
                </a:solidFill>
              </a:rPr>
              <a:t>4.  </a:t>
            </a:r>
            <a:r>
              <a:rPr lang="en-US" sz="3200" b="1" dirty="0" smtClean="0">
                <a:solidFill>
                  <a:schemeClr val="accent2"/>
                </a:solidFill>
              </a:rPr>
              <a:t>Gravity</a:t>
            </a:r>
            <a:r>
              <a:rPr lang="en-US" sz="3200" dirty="0" smtClean="0">
                <a:solidFill>
                  <a:schemeClr val="accent2"/>
                </a:solidFill>
              </a:rPr>
              <a:t> – </a:t>
            </a:r>
            <a:r>
              <a:rPr lang="en-US" sz="2800" dirty="0" smtClean="0">
                <a:solidFill>
                  <a:schemeClr val="accent2"/>
                </a:solidFill>
              </a:rPr>
              <a:t>attraction between all objects of mass </a:t>
            </a:r>
            <a:endParaRPr lang="en-US" sz="2800" dirty="0">
              <a:solidFill>
                <a:schemeClr val="accent2"/>
              </a:solidFill>
            </a:endParaRPr>
          </a:p>
        </p:txBody>
      </p:sp>
      <p:pic>
        <p:nvPicPr>
          <p:cNvPr id="4" name="slide2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4171" y="152400"/>
            <a:ext cx="609600" cy="609600"/>
          </a:xfrm>
          <a:prstGeom prst="rect">
            <a:avLst/>
          </a:prstGeom>
        </p:spPr>
      </p:pic>
    </p:spTree>
    <p:extLst>
      <p:ext uri="{BB962C8B-B14F-4D97-AF65-F5344CB8AC3E}">
        <p14:creationId xmlns:p14="http://schemas.microsoft.com/office/powerpoint/2010/main" val="825604450"/>
      </p:ext>
    </p:extLst>
  </p:cSld>
  <p:clrMapOvr>
    <a:masterClrMapping/>
  </p:clrMapOvr>
  <mc:AlternateContent xmlns:mc="http://schemas.openxmlformats.org/markup-compatibility/2006">
    <mc:Choice xmlns:p14="http://schemas.microsoft.com/office/powerpoint/2010/main" Requires="p14">
      <p:transition spd="slow" p14:dur="2000" advTm="23067"/>
    </mc:Choice>
    <mc:Fallback>
      <p:transition spd="slow" advTm="23067"/>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71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679" objId="4"/>
        <p14:stopEvt time="22516" objId="4"/>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209800"/>
            <a:ext cx="7772400" cy="2895600"/>
          </a:xfrm>
        </p:spPr>
        <p:txBody>
          <a:bodyPr>
            <a:normAutofit/>
          </a:bodyPr>
          <a:lstStyle/>
          <a:p>
            <a:r>
              <a:rPr lang="en-US" dirty="0" smtClean="0">
                <a:solidFill>
                  <a:schemeClr val="accent1">
                    <a:lumMod val="60000"/>
                    <a:lumOff val="40000"/>
                  </a:schemeClr>
                </a:solidFill>
              </a:rPr>
              <a:t>What is a force?</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r>
              <a:rPr lang="en-US" dirty="0" smtClean="0">
                <a:solidFill>
                  <a:schemeClr val="accent2"/>
                </a:solidFill>
              </a:rPr>
              <a:t>A push or a pull</a:t>
            </a:r>
            <a:endParaRPr lang="en-US" dirty="0">
              <a:solidFill>
                <a:schemeClr val="accent2"/>
              </a:solidFill>
            </a:endParaRPr>
          </a:p>
        </p:txBody>
      </p:sp>
      <p:pic>
        <p:nvPicPr>
          <p:cNvPr id="3" name="slide3.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228600"/>
            <a:ext cx="609600" cy="609600"/>
          </a:xfrm>
          <a:prstGeom prst="rect">
            <a:avLst/>
          </a:prstGeom>
        </p:spPr>
      </p:pic>
    </p:spTree>
    <p:extLst>
      <p:ext uri="{BB962C8B-B14F-4D97-AF65-F5344CB8AC3E}">
        <p14:creationId xmlns:p14="http://schemas.microsoft.com/office/powerpoint/2010/main" val="1233190641"/>
      </p:ext>
    </p:extLst>
  </p:cSld>
  <p:clrMapOvr>
    <a:masterClrMapping/>
  </p:clrMapOvr>
  <mc:AlternateContent xmlns:mc="http://schemas.openxmlformats.org/markup-compatibility/2006">
    <mc:Choice xmlns:p14="http://schemas.microsoft.com/office/powerpoint/2010/main" Requires="p14">
      <p:transition spd="slow" p14:dur="2000" advTm="19776"/>
    </mc:Choice>
    <mc:Fallback>
      <p:transition spd="slow" advTm="19776"/>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1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3137" objId="3"/>
        <p14:stopEvt time="19586" objId="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343" y="2286000"/>
            <a:ext cx="4419600" cy="1470025"/>
          </a:xfrm>
        </p:spPr>
        <p:txBody>
          <a:bodyPr/>
          <a:lstStyle/>
          <a:p>
            <a:r>
              <a:rPr lang="en-US" dirty="0" smtClean="0">
                <a:solidFill>
                  <a:schemeClr val="accent1">
                    <a:lumMod val="60000"/>
                    <a:lumOff val="40000"/>
                  </a:schemeClr>
                </a:solidFill>
              </a:rPr>
              <a:t>Isaac Newton</a:t>
            </a:r>
            <a:endParaRPr lang="en-US" dirty="0">
              <a:solidFill>
                <a:schemeClr val="accent1">
                  <a:lumMod val="60000"/>
                  <a:lumOff val="40000"/>
                </a:schemeClr>
              </a:solidFil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5800" y="609600"/>
            <a:ext cx="4114800" cy="5694681"/>
          </a:xfrm>
          <a:prstGeom prst="rect">
            <a:avLst/>
          </a:prstGeom>
        </p:spPr>
      </p:pic>
      <p:pic>
        <p:nvPicPr>
          <p:cNvPr id="4" name="slide4.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8600" y="152400"/>
            <a:ext cx="609600" cy="609600"/>
          </a:xfrm>
          <a:prstGeom prst="rect">
            <a:avLst/>
          </a:prstGeom>
        </p:spPr>
      </p:pic>
    </p:spTree>
    <p:extLst>
      <p:ext uri="{BB962C8B-B14F-4D97-AF65-F5344CB8AC3E}">
        <p14:creationId xmlns:p14="http://schemas.microsoft.com/office/powerpoint/2010/main" val="909919823"/>
      </p:ext>
    </p:extLst>
  </p:cSld>
  <p:clrMapOvr>
    <a:masterClrMapping/>
  </p:clrMapOvr>
  <mc:AlternateContent xmlns:mc="http://schemas.openxmlformats.org/markup-compatibility/2006">
    <mc:Choice xmlns:p14="http://schemas.microsoft.com/office/powerpoint/2010/main" Requires="p14">
      <p:transition spd="slow" p14:dur="2000" advTm="11454"/>
    </mc:Choice>
    <mc:Fallback>
      <p:transition spd="slow" advTm="11454"/>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70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518" objId="4"/>
        <p14:stopEvt time="11364" objId="4"/>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343" y="1828800"/>
            <a:ext cx="4419600" cy="4475481"/>
          </a:xfrm>
        </p:spPr>
        <p:txBody>
          <a:bodyPr>
            <a:normAutofit/>
          </a:bodyPr>
          <a:lstStyle/>
          <a:p>
            <a:r>
              <a:rPr lang="en-US" dirty="0" smtClean="0">
                <a:solidFill>
                  <a:schemeClr val="accent1">
                    <a:lumMod val="60000"/>
                    <a:lumOff val="40000"/>
                  </a:schemeClr>
                </a:solidFill>
              </a:rPr>
              <a:t>Isaac Newton</a:t>
            </a:r>
            <a:br>
              <a:rPr lang="en-US" dirty="0" smtClean="0">
                <a:solidFill>
                  <a:schemeClr val="accent1">
                    <a:lumMod val="60000"/>
                    <a:lumOff val="40000"/>
                  </a:schemeClr>
                </a:solidFill>
              </a:rPr>
            </a:br>
            <a:r>
              <a:rPr lang="en-US" dirty="0" smtClean="0">
                <a:solidFill>
                  <a:schemeClr val="accent1">
                    <a:lumMod val="60000"/>
                    <a:lumOff val="40000"/>
                  </a:schemeClr>
                </a:solidFill>
              </a:rPr>
              <a:t>3 Laws of Motion</a:t>
            </a:r>
            <a:br>
              <a:rPr lang="en-US" dirty="0" smtClean="0">
                <a:solidFill>
                  <a:schemeClr val="accent1">
                    <a:lumMod val="60000"/>
                    <a:lumOff val="40000"/>
                  </a:schemeClr>
                </a:solidFill>
              </a:rPr>
            </a:br>
            <a:r>
              <a:rPr lang="en-US" dirty="0" smtClean="0">
                <a:solidFill>
                  <a:schemeClr val="accent1">
                    <a:lumMod val="60000"/>
                    <a:lumOff val="40000"/>
                  </a:schemeClr>
                </a:solidFill>
              </a:rPr>
              <a:t>Invented Calculus</a:t>
            </a:r>
            <a:br>
              <a:rPr lang="en-US" dirty="0" smtClean="0">
                <a:solidFill>
                  <a:schemeClr val="accent1">
                    <a:lumMod val="60000"/>
                    <a:lumOff val="40000"/>
                  </a:schemeClr>
                </a:solidFill>
              </a:rPr>
            </a:br>
            <a:r>
              <a:rPr lang="en-US" dirty="0" smtClean="0">
                <a:solidFill>
                  <a:schemeClr val="accent1">
                    <a:lumMod val="60000"/>
                    <a:lumOff val="40000"/>
                  </a:schemeClr>
                </a:solidFill>
              </a:rPr>
              <a:t>Universal Gravity</a:t>
            </a:r>
            <a:br>
              <a:rPr lang="en-US" dirty="0" smtClean="0">
                <a:solidFill>
                  <a:schemeClr val="accent1">
                    <a:lumMod val="60000"/>
                    <a:lumOff val="40000"/>
                  </a:schemeClr>
                </a:solidFill>
              </a:rPr>
            </a:br>
            <a:r>
              <a:rPr lang="en-US" sz="4000" dirty="0" smtClean="0">
                <a:solidFill>
                  <a:schemeClr val="accent1">
                    <a:lumMod val="60000"/>
                    <a:lumOff val="40000"/>
                  </a:schemeClr>
                </a:solidFill>
              </a:rPr>
              <a:t>Reflecting Telescope</a:t>
            </a:r>
            <a:endParaRPr lang="en-US" dirty="0">
              <a:solidFill>
                <a:schemeClr val="accent1">
                  <a:lumMod val="60000"/>
                  <a:lumOff val="40000"/>
                </a:schemeClr>
              </a:solidFil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5800" y="609600"/>
            <a:ext cx="4114800" cy="5694681"/>
          </a:xfrm>
          <a:prstGeom prst="rect">
            <a:avLst/>
          </a:prstGeom>
        </p:spPr>
      </p:pic>
      <p:pic>
        <p:nvPicPr>
          <p:cNvPr id="4" name="slide5.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8600" y="152400"/>
            <a:ext cx="609600" cy="609600"/>
          </a:xfrm>
          <a:prstGeom prst="rect">
            <a:avLst/>
          </a:prstGeom>
        </p:spPr>
      </p:pic>
    </p:spTree>
    <p:extLst>
      <p:ext uri="{BB962C8B-B14F-4D97-AF65-F5344CB8AC3E}">
        <p14:creationId xmlns:p14="http://schemas.microsoft.com/office/powerpoint/2010/main" val="862078079"/>
      </p:ext>
    </p:extLst>
  </p:cSld>
  <p:clrMapOvr>
    <a:masterClrMapping/>
  </p:clrMapOvr>
  <mc:AlternateContent xmlns:mc="http://schemas.openxmlformats.org/markup-compatibility/2006">
    <mc:Choice xmlns:p14="http://schemas.microsoft.com/office/powerpoint/2010/main" Requires="p14">
      <p:transition spd="slow" p14:dur="2000" advTm="30641"/>
    </mc:Choice>
    <mc:Fallback>
      <p:transition spd="slow" advTm="30641"/>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63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2706" objId="4"/>
        <p14:stopEvt time="30485" objId="4"/>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343" y="1828800"/>
            <a:ext cx="4419600" cy="4475481"/>
          </a:xfrm>
        </p:spPr>
        <p:txBody>
          <a:bodyPr>
            <a:normAutofit/>
          </a:bodyPr>
          <a:lstStyle/>
          <a:p>
            <a:r>
              <a:rPr lang="en-US" dirty="0" smtClean="0">
                <a:solidFill>
                  <a:schemeClr val="accent1">
                    <a:lumMod val="60000"/>
                    <a:lumOff val="40000"/>
                  </a:schemeClr>
                </a:solidFill>
              </a:rPr>
              <a:t>Isaac Newton</a:t>
            </a:r>
            <a:br>
              <a:rPr lang="en-US" dirty="0" smtClean="0">
                <a:solidFill>
                  <a:schemeClr val="accent1">
                    <a:lumMod val="60000"/>
                    <a:lumOff val="40000"/>
                  </a:schemeClr>
                </a:solidFill>
              </a:rPr>
            </a:br>
            <a:r>
              <a:rPr lang="en-US" dirty="0" smtClean="0">
                <a:solidFill>
                  <a:schemeClr val="accent1">
                    <a:lumMod val="60000"/>
                    <a:lumOff val="40000"/>
                  </a:schemeClr>
                </a:solidFill>
              </a:rPr>
              <a:t>3 Laws of Motion</a:t>
            </a:r>
            <a:br>
              <a:rPr lang="en-US" dirty="0" smtClean="0">
                <a:solidFill>
                  <a:schemeClr val="accent1">
                    <a:lumMod val="60000"/>
                    <a:lumOff val="40000"/>
                  </a:schemeClr>
                </a:solidFill>
              </a:rPr>
            </a:br>
            <a:r>
              <a:rPr lang="en-US" dirty="0" smtClean="0">
                <a:solidFill>
                  <a:schemeClr val="accent1">
                    <a:lumMod val="60000"/>
                    <a:lumOff val="40000"/>
                  </a:schemeClr>
                </a:solidFill>
              </a:rPr>
              <a:t>Invented Calculus</a:t>
            </a:r>
            <a:br>
              <a:rPr lang="en-US" dirty="0" smtClean="0">
                <a:solidFill>
                  <a:schemeClr val="accent1">
                    <a:lumMod val="60000"/>
                    <a:lumOff val="40000"/>
                  </a:schemeClr>
                </a:solidFill>
              </a:rPr>
            </a:br>
            <a:r>
              <a:rPr lang="en-US" dirty="0" smtClean="0">
                <a:solidFill>
                  <a:schemeClr val="accent1">
                    <a:lumMod val="60000"/>
                    <a:lumOff val="40000"/>
                  </a:schemeClr>
                </a:solidFill>
              </a:rPr>
              <a:t>Universal Gravity</a:t>
            </a:r>
            <a:br>
              <a:rPr lang="en-US" dirty="0" smtClean="0">
                <a:solidFill>
                  <a:schemeClr val="accent1">
                    <a:lumMod val="60000"/>
                    <a:lumOff val="40000"/>
                  </a:schemeClr>
                </a:solidFill>
              </a:rPr>
            </a:br>
            <a:r>
              <a:rPr lang="en-US" sz="4000" dirty="0" smtClean="0">
                <a:solidFill>
                  <a:schemeClr val="accent1">
                    <a:lumMod val="60000"/>
                    <a:lumOff val="40000"/>
                  </a:schemeClr>
                </a:solidFill>
              </a:rPr>
              <a:t>Reflecting Telescope</a:t>
            </a:r>
            <a:br>
              <a:rPr lang="en-US" sz="4000" dirty="0" smtClean="0">
                <a:solidFill>
                  <a:schemeClr val="accent1">
                    <a:lumMod val="60000"/>
                    <a:lumOff val="40000"/>
                  </a:schemeClr>
                </a:solidFill>
              </a:rPr>
            </a:br>
            <a:r>
              <a:rPr lang="en-US" sz="4000" dirty="0" smtClean="0">
                <a:solidFill>
                  <a:schemeClr val="accent1">
                    <a:lumMod val="60000"/>
                    <a:lumOff val="40000"/>
                  </a:schemeClr>
                </a:solidFill>
              </a:rPr>
              <a:t>…in about one year</a:t>
            </a:r>
            <a:endParaRPr lang="en-US" dirty="0">
              <a:solidFill>
                <a:schemeClr val="accent1">
                  <a:lumMod val="60000"/>
                  <a:lumOff val="40000"/>
                </a:schemeClr>
              </a:solidFil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5800" y="609600"/>
            <a:ext cx="4114800" cy="5694681"/>
          </a:xfrm>
          <a:prstGeom prst="rect">
            <a:avLst/>
          </a:prstGeom>
        </p:spPr>
      </p:pic>
      <p:pic>
        <p:nvPicPr>
          <p:cNvPr id="4" name="slide6.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4800" y="152400"/>
            <a:ext cx="609600" cy="609600"/>
          </a:xfrm>
          <a:prstGeom prst="rect">
            <a:avLst/>
          </a:prstGeom>
        </p:spPr>
      </p:pic>
    </p:spTree>
    <p:extLst>
      <p:ext uri="{BB962C8B-B14F-4D97-AF65-F5344CB8AC3E}">
        <p14:creationId xmlns:p14="http://schemas.microsoft.com/office/powerpoint/2010/main" val="1732385038"/>
      </p:ext>
    </p:extLst>
  </p:cSld>
  <p:clrMapOvr>
    <a:masterClrMapping/>
  </p:clrMapOvr>
  <mc:AlternateContent xmlns:mc="http://schemas.openxmlformats.org/markup-compatibility/2006">
    <mc:Choice xmlns:p14="http://schemas.microsoft.com/office/powerpoint/2010/main" Requires="p14">
      <p:transition spd="slow" p14:dur="2000" advTm="8893"/>
    </mc:Choice>
    <mc:Fallback>
      <p:transition spd="slow" advTm="8893"/>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17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2377" objId="4"/>
        <p14:stopEvt time="8697" objId="4"/>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914400"/>
            <a:ext cx="7772400" cy="4038600"/>
          </a:xfrm>
        </p:spPr>
        <p:txBody>
          <a:bodyPr>
            <a:normAutofit fontScale="90000"/>
          </a:bodyPr>
          <a:lstStyle/>
          <a:p>
            <a:r>
              <a:rPr lang="en-US" dirty="0" smtClean="0">
                <a:solidFill>
                  <a:schemeClr val="accent1">
                    <a:lumMod val="60000"/>
                    <a:lumOff val="40000"/>
                  </a:schemeClr>
                </a:solidFill>
              </a:rPr>
              <a:t>1</a:t>
            </a:r>
            <a:r>
              <a:rPr lang="en-US" baseline="30000" dirty="0" smtClean="0">
                <a:solidFill>
                  <a:schemeClr val="accent1">
                    <a:lumMod val="60000"/>
                    <a:lumOff val="40000"/>
                  </a:schemeClr>
                </a:solidFill>
              </a:rPr>
              <a:t>st</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the law of inertia</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slide7.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304800"/>
            <a:ext cx="609600" cy="609600"/>
          </a:xfrm>
          <a:prstGeom prst="rect">
            <a:avLst/>
          </a:prstGeom>
        </p:spPr>
      </p:pic>
    </p:spTree>
    <p:extLst>
      <p:ext uri="{BB962C8B-B14F-4D97-AF65-F5344CB8AC3E}">
        <p14:creationId xmlns:p14="http://schemas.microsoft.com/office/powerpoint/2010/main" val="1952496964"/>
      </p:ext>
    </p:extLst>
  </p:cSld>
  <p:clrMapOvr>
    <a:masterClrMapping/>
  </p:clrMapOvr>
  <mc:AlternateContent xmlns:mc="http://schemas.openxmlformats.org/markup-compatibility/2006">
    <mc:Choice xmlns:p14="http://schemas.microsoft.com/office/powerpoint/2010/main" Requires="p14">
      <p:transition spd="slow" p14:dur="2000" advTm="8508"/>
    </mc:Choice>
    <mc:Fallback>
      <p:transition spd="slow" advTm="8508"/>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01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376" objId="3"/>
        <p14:stopEvt time="8508" objId="3"/>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772400" cy="4038600"/>
          </a:xfrm>
        </p:spPr>
        <p:txBody>
          <a:bodyPr>
            <a:normAutofit fontScale="90000"/>
          </a:bodyPr>
          <a:lstStyle/>
          <a:p>
            <a:r>
              <a:rPr lang="en-US" dirty="0" smtClean="0">
                <a:solidFill>
                  <a:schemeClr val="accent1">
                    <a:lumMod val="60000"/>
                    <a:lumOff val="40000"/>
                  </a:schemeClr>
                </a:solidFill>
              </a:rPr>
              <a:t>1</a:t>
            </a:r>
            <a:r>
              <a:rPr lang="en-US" baseline="30000" dirty="0" smtClean="0">
                <a:solidFill>
                  <a:schemeClr val="accent1">
                    <a:lumMod val="60000"/>
                    <a:lumOff val="40000"/>
                  </a:schemeClr>
                </a:solidFill>
              </a:rPr>
              <a:t>st</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the law of inertia</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r>
              <a:rPr lang="en-US" i="1" dirty="0">
                <a:solidFill>
                  <a:schemeClr val="accent2"/>
                </a:solidFill>
              </a:rPr>
              <a:t>An object at rest will remain at rest unless acted on by an outside force.  An object in linear motion will remain in linear motion unless acted on by an outside force.</a:t>
            </a:r>
            <a:endParaRPr lang="en-US" dirty="0">
              <a:solidFill>
                <a:schemeClr val="accent2"/>
              </a:solidFill>
            </a:endParaRPr>
          </a:p>
        </p:txBody>
      </p:sp>
      <p:pic>
        <p:nvPicPr>
          <p:cNvPr id="3" name="slide8.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228600"/>
            <a:ext cx="609600" cy="609600"/>
          </a:xfrm>
          <a:prstGeom prst="rect">
            <a:avLst/>
          </a:prstGeom>
        </p:spPr>
      </p:pic>
    </p:spTree>
    <p:extLst>
      <p:ext uri="{BB962C8B-B14F-4D97-AF65-F5344CB8AC3E}">
        <p14:creationId xmlns:p14="http://schemas.microsoft.com/office/powerpoint/2010/main" val="909919823"/>
      </p:ext>
    </p:extLst>
  </p:cSld>
  <p:clrMapOvr>
    <a:masterClrMapping/>
  </p:clrMapOvr>
  <mc:AlternateContent xmlns:mc="http://schemas.openxmlformats.org/markup-compatibility/2006">
    <mc:Choice xmlns:p14="http://schemas.microsoft.com/office/powerpoint/2010/main" Requires="p14">
      <p:transition spd="slow" p14:dur="2000" advTm="17209"/>
    </mc:Choice>
    <mc:Fallback>
      <p:transition spd="slow" advTm="1720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5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920" objId="3"/>
        <p14:stopEvt time="17012" objId="3"/>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600200"/>
            <a:ext cx="7772400" cy="4038600"/>
          </a:xfrm>
        </p:spPr>
        <p:txBody>
          <a:bodyPr>
            <a:normAutofit/>
          </a:bodyPr>
          <a:lstStyle/>
          <a:p>
            <a:r>
              <a:rPr lang="en-US" dirty="0" smtClean="0">
                <a:solidFill>
                  <a:schemeClr val="accent1">
                    <a:lumMod val="60000"/>
                    <a:lumOff val="40000"/>
                  </a:schemeClr>
                </a:solidFill>
              </a:rPr>
              <a:t>2</a:t>
            </a:r>
            <a:r>
              <a:rPr lang="en-US" baseline="30000" dirty="0" smtClean="0">
                <a:solidFill>
                  <a:schemeClr val="accent1">
                    <a:lumMod val="60000"/>
                    <a:lumOff val="40000"/>
                  </a:schemeClr>
                </a:solidFill>
              </a:rPr>
              <a:t>nd</a:t>
            </a:r>
            <a:r>
              <a:rPr lang="en-US" dirty="0" smtClean="0">
                <a:solidFill>
                  <a:schemeClr val="accent1">
                    <a:lumMod val="60000"/>
                    <a:lumOff val="40000"/>
                  </a:schemeClr>
                </a:solidFill>
              </a:rPr>
              <a:t>  Law of Motion: </a:t>
            </a:r>
            <a:br>
              <a:rPr lang="en-US" dirty="0" smtClean="0">
                <a:solidFill>
                  <a:schemeClr val="accent1">
                    <a:lumMod val="60000"/>
                    <a:lumOff val="40000"/>
                  </a:schemeClr>
                </a:solidFill>
              </a:rPr>
            </a:br>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endParaRPr lang="en-US" dirty="0">
              <a:solidFill>
                <a:schemeClr val="accent2"/>
              </a:solidFill>
            </a:endParaRPr>
          </a:p>
        </p:txBody>
      </p:sp>
      <p:pic>
        <p:nvPicPr>
          <p:cNvPr id="3" name="slide9.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600" y="152400"/>
            <a:ext cx="609600" cy="609600"/>
          </a:xfrm>
          <a:prstGeom prst="rect">
            <a:avLst/>
          </a:prstGeom>
        </p:spPr>
      </p:pic>
    </p:spTree>
    <p:extLst>
      <p:ext uri="{BB962C8B-B14F-4D97-AF65-F5344CB8AC3E}">
        <p14:creationId xmlns:p14="http://schemas.microsoft.com/office/powerpoint/2010/main" val="1952496964"/>
      </p:ext>
    </p:extLst>
  </p:cSld>
  <p:clrMapOvr>
    <a:masterClrMapping/>
  </p:clrMapOvr>
  <mc:AlternateContent xmlns:mc="http://schemas.openxmlformats.org/markup-compatibility/2006">
    <mc:Choice xmlns:p14="http://schemas.microsoft.com/office/powerpoint/2010/main" Requires="p14">
      <p:transition spd="slow" p14:dur="2000" advTm="11795"/>
    </mc:Choice>
    <mc:Fallback>
      <p:transition spd="slow" advTm="11795"/>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727"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323" objId="3"/>
        <p14:stopEvt time="11795" objId="3"/>
      </p14:showEvtLst>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535</TotalTime>
  <Words>829</Words>
  <Application>Microsoft Office PowerPoint</Application>
  <PresentationFormat>On-screen Show (4:3)</PresentationFormat>
  <Paragraphs>89</Paragraphs>
  <Slides>21</Slides>
  <Notes>18</Notes>
  <HiddenSlides>0</HiddenSlides>
  <MMClips>21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Forces in the Universe</vt:lpstr>
      <vt:lpstr>What is a force?</vt:lpstr>
      <vt:lpstr>What is a force?  A push or a pull</vt:lpstr>
      <vt:lpstr>Isaac Newton</vt:lpstr>
      <vt:lpstr>Isaac Newton 3 Laws of Motion Invented Calculus Universal Gravity Reflecting Telescope</vt:lpstr>
      <vt:lpstr>Isaac Newton 3 Laws of Motion Invented Calculus Universal Gravity Reflecting Telescope …in about one year</vt:lpstr>
      <vt:lpstr>1st Law of Motion:  the law of inertia    </vt:lpstr>
      <vt:lpstr>1st Law of Motion:  the law of inertia  An object at rest will remain at rest unless acted on by an outside force.  An object in linear motion will remain in linear motion unless acted on by an outside force.</vt:lpstr>
      <vt:lpstr>2nd  Law of Motion:    </vt:lpstr>
      <vt:lpstr>2nd  Law of Motion:   a~F a~1/m</vt:lpstr>
      <vt:lpstr>2nd  Law of Motion:    F=ma</vt:lpstr>
      <vt:lpstr>3rd  Law of Motion:  the law of rockets   </vt:lpstr>
      <vt:lpstr>3rd  Law of Motion:  the law of rockets  For every action, there is an equal and opposite reaction.  </vt:lpstr>
      <vt:lpstr>3rd  Law of Motion:  how do rockets work?  A rocket works by containing a chemical reaction that ejects gases from the bottom end of the rocket.  The action is the ejection of the gases at high speed.  The reaction is an equal but opposite force on the rocket upward.  The ejected gas does not push against an atmosphere.    </vt:lpstr>
      <vt:lpstr>PowerPoint Presentation</vt:lpstr>
      <vt:lpstr>3rd  Law of Motion:   You jump off of a step.  You fall due to the force of gravity.  How does Newton’s 3rd law apply?    </vt:lpstr>
      <vt:lpstr>3rd  Law of Motion:   You jump off of a step.  You fall due to the force of gravity.  How does Newton’s 3rd law apply?    </vt:lpstr>
      <vt:lpstr>Four known forces in the Universe</vt:lpstr>
      <vt:lpstr>Four known forces in the Universe</vt:lpstr>
      <vt:lpstr>Four known forces in the Universe</vt:lpstr>
      <vt:lpstr>Four known forces in the Universe</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Bouyancy</dc:title>
  <dc:creator>Hallie</dc:creator>
  <cp:lastModifiedBy>Hallie</cp:lastModifiedBy>
  <cp:revision>11</cp:revision>
  <dcterms:created xsi:type="dcterms:W3CDTF">2012-04-01T21:59:23Z</dcterms:created>
  <dcterms:modified xsi:type="dcterms:W3CDTF">2012-04-02T06:57:52Z</dcterms:modified>
</cp:coreProperties>
</file>